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55"/>
  </p:notesMasterIdLst>
  <p:handoutMasterIdLst>
    <p:handoutMasterId r:id="rId56"/>
  </p:handoutMasterIdLst>
  <p:sldIdLst>
    <p:sldId id="325" r:id="rId2"/>
    <p:sldId id="328" r:id="rId3"/>
    <p:sldId id="257" r:id="rId4"/>
    <p:sldId id="259" r:id="rId5"/>
    <p:sldId id="32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37" r:id="rId16"/>
    <p:sldId id="338" r:id="rId17"/>
    <p:sldId id="330" r:id="rId18"/>
    <p:sldId id="270" r:id="rId19"/>
    <p:sldId id="331" r:id="rId20"/>
    <p:sldId id="271" r:id="rId21"/>
    <p:sldId id="272" r:id="rId22"/>
    <p:sldId id="273" r:id="rId23"/>
    <p:sldId id="275" r:id="rId24"/>
    <p:sldId id="299" r:id="rId25"/>
    <p:sldId id="311" r:id="rId26"/>
    <p:sldId id="277" r:id="rId27"/>
    <p:sldId id="278" r:id="rId28"/>
    <p:sldId id="280" r:id="rId29"/>
    <p:sldId id="282" r:id="rId30"/>
    <p:sldId id="286" r:id="rId31"/>
    <p:sldId id="332" r:id="rId32"/>
    <p:sldId id="289" r:id="rId33"/>
    <p:sldId id="290" r:id="rId34"/>
    <p:sldId id="293" r:id="rId35"/>
    <p:sldId id="300" r:id="rId36"/>
    <p:sldId id="301" r:id="rId37"/>
    <p:sldId id="302" r:id="rId38"/>
    <p:sldId id="294" r:id="rId39"/>
    <p:sldId id="303" r:id="rId40"/>
    <p:sldId id="307" r:id="rId41"/>
    <p:sldId id="308" r:id="rId42"/>
    <p:sldId id="333" r:id="rId43"/>
    <p:sldId id="334" r:id="rId44"/>
    <p:sldId id="335" r:id="rId45"/>
    <p:sldId id="309" r:id="rId46"/>
    <p:sldId id="304" r:id="rId47"/>
    <p:sldId id="314" r:id="rId48"/>
    <p:sldId id="316" r:id="rId49"/>
    <p:sldId id="336" r:id="rId50"/>
    <p:sldId id="320" r:id="rId51"/>
    <p:sldId id="317" r:id="rId52"/>
    <p:sldId id="324" r:id="rId53"/>
    <p:sldId id="327" r:id="rId5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2" autoAdjust="0"/>
    <p:restoredTop sz="86486" autoAdjust="0"/>
  </p:normalViewPr>
  <p:slideViewPr>
    <p:cSldViewPr>
      <p:cViewPr varScale="1">
        <p:scale>
          <a:sx n="166" d="100"/>
          <a:sy n="166" d="100"/>
        </p:scale>
        <p:origin x="-220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13.xml"/><Relationship Id="rId20" Type="http://schemas.openxmlformats.org/officeDocument/2006/relationships/slide" Target="slides/slide39.xml"/><Relationship Id="rId21" Type="http://schemas.openxmlformats.org/officeDocument/2006/relationships/slide" Target="slides/slide40.xml"/><Relationship Id="rId22" Type="http://schemas.openxmlformats.org/officeDocument/2006/relationships/slide" Target="slides/slide41.xml"/><Relationship Id="rId23" Type="http://schemas.openxmlformats.org/officeDocument/2006/relationships/slide" Target="slides/slide45.xml"/><Relationship Id="rId24" Type="http://schemas.openxmlformats.org/officeDocument/2006/relationships/slide" Target="slides/slide53.xml"/><Relationship Id="rId10" Type="http://schemas.openxmlformats.org/officeDocument/2006/relationships/slide" Target="slides/slide18.xml"/><Relationship Id="rId11" Type="http://schemas.openxmlformats.org/officeDocument/2006/relationships/slide" Target="slides/slide20.xml"/><Relationship Id="rId12" Type="http://schemas.openxmlformats.org/officeDocument/2006/relationships/slide" Target="slides/slide21.xml"/><Relationship Id="rId13" Type="http://schemas.openxmlformats.org/officeDocument/2006/relationships/slide" Target="slides/slide22.xml"/><Relationship Id="rId14" Type="http://schemas.openxmlformats.org/officeDocument/2006/relationships/slide" Target="slides/slide28.xml"/><Relationship Id="rId15" Type="http://schemas.openxmlformats.org/officeDocument/2006/relationships/slide" Target="slides/slide29.xml"/><Relationship Id="rId16" Type="http://schemas.openxmlformats.org/officeDocument/2006/relationships/slide" Target="slides/slide31.xml"/><Relationship Id="rId17" Type="http://schemas.openxmlformats.org/officeDocument/2006/relationships/slide" Target="slides/slide33.xml"/><Relationship Id="rId18" Type="http://schemas.openxmlformats.org/officeDocument/2006/relationships/slide" Target="slides/slide35.xml"/><Relationship Id="rId19" Type="http://schemas.openxmlformats.org/officeDocument/2006/relationships/slide" Target="slides/slide38.xml"/><Relationship Id="rId1" Type="http://schemas.openxmlformats.org/officeDocument/2006/relationships/slide" Target="slides/slide1.xml"/><Relationship Id="rId2" Type="http://schemas.openxmlformats.org/officeDocument/2006/relationships/slide" Target="slides/slide3.xml"/><Relationship Id="rId3" Type="http://schemas.openxmlformats.org/officeDocument/2006/relationships/slide" Target="slides/slide4.xml"/><Relationship Id="rId4" Type="http://schemas.openxmlformats.org/officeDocument/2006/relationships/slide" Target="slides/slide8.xml"/><Relationship Id="rId5" Type="http://schemas.openxmlformats.org/officeDocument/2006/relationships/slide" Target="slides/slide9.xml"/><Relationship Id="rId6" Type="http://schemas.openxmlformats.org/officeDocument/2006/relationships/slide" Target="slides/slide10.xml"/><Relationship Id="rId7" Type="http://schemas.openxmlformats.org/officeDocument/2006/relationships/slide" Target="slides/slide11.xml"/><Relationship Id="rId8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8E02D-30CC-9449-A818-0AC6C4532802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4BEBE8-86C4-2649-8CA2-A1D816B4AEC4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set architecture (ISA)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1D868E-D0F0-CF4C-AF25-84252D8397D3}" type="parTrans" cxnId="{18484A09-DB5C-2144-A236-4633899BFB95}">
      <dgm:prSet/>
      <dgm:spPr/>
      <dgm:t>
        <a:bodyPr/>
        <a:lstStyle/>
        <a:p>
          <a:endParaRPr lang="en-US"/>
        </a:p>
      </dgm:t>
    </dgm:pt>
    <dgm:pt modelId="{A7486556-AB81-3D4C-B517-110F7D24369A}" type="sibTrans" cxnId="{18484A09-DB5C-2144-A236-4633899BFB95}">
      <dgm:prSet/>
      <dgm:spPr/>
      <dgm:t>
        <a:bodyPr/>
        <a:lstStyle/>
        <a:p>
          <a:endParaRPr lang="en-US"/>
        </a:p>
      </dgm:t>
    </dgm:pt>
    <dgm:pt modelId="{B4DB1400-998B-E847-9FB9-E17A4347C97D}">
      <dgm:prSet/>
      <dgm:spPr/>
      <dgm:t>
        <a:bodyPr/>
        <a:lstStyle/>
        <a:p>
          <a:pPr rtl="0"/>
          <a:r>
            <a:rPr lang="en-US" dirty="0" smtClean="0"/>
            <a:t>Defines the machine language instructions that a computer can follow</a:t>
          </a:r>
          <a:endParaRPr lang="en-US" dirty="0"/>
        </a:p>
      </dgm:t>
    </dgm:pt>
    <dgm:pt modelId="{957059A8-73D9-3E41-902E-5C3A34F03008}" type="parTrans" cxnId="{FB475D81-05D9-4B44-84FE-DB4784DD4468}">
      <dgm:prSet/>
      <dgm:spPr/>
      <dgm:t>
        <a:bodyPr/>
        <a:lstStyle/>
        <a:p>
          <a:endParaRPr lang="en-US" dirty="0"/>
        </a:p>
      </dgm:t>
    </dgm:pt>
    <dgm:pt modelId="{2FCC652F-D41A-7A4B-AFB4-AB959B0F94D1}" type="sibTrans" cxnId="{FB475D81-05D9-4B44-84FE-DB4784DD4468}">
      <dgm:prSet/>
      <dgm:spPr/>
      <dgm:t>
        <a:bodyPr/>
        <a:lstStyle/>
        <a:p>
          <a:endParaRPr lang="en-US"/>
        </a:p>
      </dgm:t>
    </dgm:pt>
    <dgm:pt modelId="{DDB6B856-C794-3F41-AB4F-5494052BDB71}">
      <dgm:prSet/>
      <dgm:spPr/>
      <dgm:t>
        <a:bodyPr/>
        <a:lstStyle/>
        <a:p>
          <a:pPr rtl="0"/>
          <a:r>
            <a:rPr lang="en-US" dirty="0" smtClean="0"/>
            <a:t>Boundary between hardware and software</a:t>
          </a:r>
          <a:endParaRPr lang="en-US" dirty="0"/>
        </a:p>
      </dgm:t>
    </dgm:pt>
    <dgm:pt modelId="{745137B8-A504-9949-92EB-436B4F44B251}" type="parTrans" cxnId="{1A2CFF3B-84F0-434F-BC24-30A95B1EBB4B}">
      <dgm:prSet/>
      <dgm:spPr/>
      <dgm:t>
        <a:bodyPr/>
        <a:lstStyle/>
        <a:p>
          <a:endParaRPr lang="en-US" dirty="0"/>
        </a:p>
      </dgm:t>
    </dgm:pt>
    <dgm:pt modelId="{3ED65C2D-C08C-8D4D-81E8-66E17AA0713C}" type="sibTrans" cxnId="{1A2CFF3B-84F0-434F-BC24-30A95B1EBB4B}">
      <dgm:prSet/>
      <dgm:spPr/>
      <dgm:t>
        <a:bodyPr/>
        <a:lstStyle/>
        <a:p>
          <a:endParaRPr lang="en-US"/>
        </a:p>
      </dgm:t>
    </dgm:pt>
    <dgm:pt modelId="{19CB2456-F605-D544-8595-DEDA979184A4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 binary interface (ABI)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914149E-0BBC-5248-9120-7E432E30D1AF}" type="parTrans" cxnId="{1139F99B-2B29-AC40-8F2B-88015A1D01D0}">
      <dgm:prSet/>
      <dgm:spPr/>
      <dgm:t>
        <a:bodyPr/>
        <a:lstStyle/>
        <a:p>
          <a:endParaRPr lang="en-US"/>
        </a:p>
      </dgm:t>
    </dgm:pt>
    <dgm:pt modelId="{D33271DF-AFBA-7D4C-A5AC-A0C4E0E05AB6}" type="sibTrans" cxnId="{1139F99B-2B29-AC40-8F2B-88015A1D01D0}">
      <dgm:prSet/>
      <dgm:spPr/>
      <dgm:t>
        <a:bodyPr/>
        <a:lstStyle/>
        <a:p>
          <a:endParaRPr lang="en-US"/>
        </a:p>
      </dgm:t>
    </dgm:pt>
    <dgm:pt modelId="{506DE62E-9CD6-6642-AA9C-4CD014BF194D}">
      <dgm:prSet/>
      <dgm:spPr/>
      <dgm:t>
        <a:bodyPr/>
        <a:lstStyle/>
        <a:p>
          <a:pPr rtl="0"/>
          <a:r>
            <a:rPr lang="en-US" dirty="0" smtClean="0"/>
            <a:t>Defines a standard for binary portability across programs</a:t>
          </a:r>
          <a:endParaRPr lang="en-US" dirty="0"/>
        </a:p>
      </dgm:t>
    </dgm:pt>
    <dgm:pt modelId="{832FE133-3578-4942-A0A5-7563B576782B}" type="parTrans" cxnId="{29025CE2-C80B-5541-8749-27BBC1FD907A}">
      <dgm:prSet/>
      <dgm:spPr/>
      <dgm:t>
        <a:bodyPr/>
        <a:lstStyle/>
        <a:p>
          <a:endParaRPr lang="en-US" dirty="0"/>
        </a:p>
      </dgm:t>
    </dgm:pt>
    <dgm:pt modelId="{D928E5BA-6AB0-284D-B2C7-EEBC83FA4B2F}" type="sibTrans" cxnId="{29025CE2-C80B-5541-8749-27BBC1FD907A}">
      <dgm:prSet/>
      <dgm:spPr/>
      <dgm:t>
        <a:bodyPr/>
        <a:lstStyle/>
        <a:p>
          <a:endParaRPr lang="en-US"/>
        </a:p>
      </dgm:t>
    </dgm:pt>
    <dgm:pt modelId="{0D5FD4E6-21E2-AA48-885E-7C4484E11672}">
      <dgm:prSet/>
      <dgm:spPr/>
      <dgm:t>
        <a:bodyPr/>
        <a:lstStyle/>
        <a:p>
          <a:pPr rtl="0"/>
          <a:r>
            <a:rPr lang="en-US" dirty="0" smtClean="0"/>
            <a:t>Defines the system call interface to the operating system and the hardware resources and services available in a system through the user ISA</a:t>
          </a:r>
          <a:endParaRPr lang="en-US" dirty="0"/>
        </a:p>
      </dgm:t>
    </dgm:pt>
    <dgm:pt modelId="{9F672795-D12A-4A40-8E2C-1998ACCA0397}" type="parTrans" cxnId="{E5E3DD36-C13D-D14D-8FBB-A95C95F8644D}">
      <dgm:prSet/>
      <dgm:spPr/>
      <dgm:t>
        <a:bodyPr/>
        <a:lstStyle/>
        <a:p>
          <a:endParaRPr lang="en-US" dirty="0"/>
        </a:p>
      </dgm:t>
    </dgm:pt>
    <dgm:pt modelId="{075C2D75-E42D-4C4A-B9C4-DA9BDD3CB5C0}" type="sibTrans" cxnId="{E5E3DD36-C13D-D14D-8FBB-A95C95F8644D}">
      <dgm:prSet/>
      <dgm:spPr/>
      <dgm:t>
        <a:bodyPr/>
        <a:lstStyle/>
        <a:p>
          <a:endParaRPr lang="en-US"/>
        </a:p>
      </dgm:t>
    </dgm:pt>
    <dgm:pt modelId="{284C70B2-3774-E146-867F-A0181B004F39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 programming interface (API)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AA1680-A5D9-3B4F-9762-CC405354FD68}" type="parTrans" cxnId="{A03A94D8-76CF-7C48-B203-03AC810D8E9E}">
      <dgm:prSet/>
      <dgm:spPr/>
      <dgm:t>
        <a:bodyPr/>
        <a:lstStyle/>
        <a:p>
          <a:endParaRPr lang="en-US"/>
        </a:p>
      </dgm:t>
    </dgm:pt>
    <dgm:pt modelId="{0A413757-D05F-A44D-8197-EFEA7D0F6661}" type="sibTrans" cxnId="{A03A94D8-76CF-7C48-B203-03AC810D8E9E}">
      <dgm:prSet/>
      <dgm:spPr/>
      <dgm:t>
        <a:bodyPr/>
        <a:lstStyle/>
        <a:p>
          <a:endParaRPr lang="en-US"/>
        </a:p>
      </dgm:t>
    </dgm:pt>
    <dgm:pt modelId="{6E758BB7-D1F7-B54E-8DC5-90115B787D5A}">
      <dgm:prSet/>
      <dgm:spPr/>
      <dgm:t>
        <a:bodyPr/>
        <a:lstStyle/>
        <a:p>
          <a:pPr rtl="0"/>
          <a:r>
            <a:rPr lang="en-US" dirty="0" smtClean="0"/>
            <a:t>Gives a program access to the hardware resources and services available in a system through the user ISA supplemented with high-level language (HLL) library calls</a:t>
          </a:r>
          <a:endParaRPr lang="en-US" dirty="0"/>
        </a:p>
      </dgm:t>
    </dgm:pt>
    <dgm:pt modelId="{25178829-1AEA-0D4F-983F-5B6B91034EC6}" type="parTrans" cxnId="{1C70EF9D-9899-BE46-977D-2B76B753230D}">
      <dgm:prSet/>
      <dgm:spPr/>
      <dgm:t>
        <a:bodyPr/>
        <a:lstStyle/>
        <a:p>
          <a:endParaRPr lang="en-US" dirty="0"/>
        </a:p>
      </dgm:t>
    </dgm:pt>
    <dgm:pt modelId="{3CDE2DD2-5AA7-8242-A510-78C1AA002CE7}" type="sibTrans" cxnId="{1C70EF9D-9899-BE46-977D-2B76B753230D}">
      <dgm:prSet/>
      <dgm:spPr/>
      <dgm:t>
        <a:bodyPr/>
        <a:lstStyle/>
        <a:p>
          <a:endParaRPr lang="en-US"/>
        </a:p>
      </dgm:t>
    </dgm:pt>
    <dgm:pt modelId="{5D78FA56-ECC5-714B-8226-6AC8F1328207}">
      <dgm:prSet/>
      <dgm:spPr/>
      <dgm:t>
        <a:bodyPr/>
        <a:lstStyle/>
        <a:p>
          <a:pPr rtl="0"/>
          <a:r>
            <a:rPr lang="en-US" dirty="0" smtClean="0"/>
            <a:t>Using an API enables application software to be ported easily to other systems that support the same API</a:t>
          </a:r>
          <a:endParaRPr lang="en-US" dirty="0"/>
        </a:p>
      </dgm:t>
    </dgm:pt>
    <dgm:pt modelId="{12F93348-8EE6-6745-9237-AD103F2A73A5}" type="parTrans" cxnId="{A891628F-78C6-714B-BA9F-F433EFBEF761}">
      <dgm:prSet/>
      <dgm:spPr/>
      <dgm:t>
        <a:bodyPr/>
        <a:lstStyle/>
        <a:p>
          <a:endParaRPr lang="en-US" dirty="0"/>
        </a:p>
      </dgm:t>
    </dgm:pt>
    <dgm:pt modelId="{677B03D9-A8C2-B24F-8F13-7CA5C7664FF4}" type="sibTrans" cxnId="{A891628F-78C6-714B-BA9F-F433EFBEF761}">
      <dgm:prSet/>
      <dgm:spPr/>
      <dgm:t>
        <a:bodyPr/>
        <a:lstStyle/>
        <a:p>
          <a:endParaRPr lang="en-US"/>
        </a:p>
      </dgm:t>
    </dgm:pt>
    <dgm:pt modelId="{D2B474F2-1416-1A45-9FE8-CC8AEBD2ED94}" type="pres">
      <dgm:prSet presAssocID="{4698E02D-30CC-9449-A818-0AC6C453280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B0AA88F-F44A-7F42-879F-2AE64C4E8BEF}" type="pres">
      <dgm:prSet presAssocID="{124BEBE8-86C4-2649-8CA2-A1D816B4AEC4}" presName="root" presStyleCnt="0"/>
      <dgm:spPr/>
    </dgm:pt>
    <dgm:pt modelId="{1CD57EA1-2F5B-9B44-AEB7-6FD2E768AFFC}" type="pres">
      <dgm:prSet presAssocID="{124BEBE8-86C4-2649-8CA2-A1D816B4AEC4}" presName="rootComposite" presStyleCnt="0"/>
      <dgm:spPr/>
    </dgm:pt>
    <dgm:pt modelId="{C150311E-025D-7344-A9FC-2AA1317E3F60}" type="pres">
      <dgm:prSet presAssocID="{124BEBE8-86C4-2649-8CA2-A1D816B4AEC4}" presName="rootText" presStyleLbl="node1" presStyleIdx="0" presStyleCnt="3"/>
      <dgm:spPr/>
      <dgm:t>
        <a:bodyPr/>
        <a:lstStyle/>
        <a:p>
          <a:endParaRPr lang="en-US"/>
        </a:p>
      </dgm:t>
    </dgm:pt>
    <dgm:pt modelId="{80999366-1526-024F-A0FA-5C77637227CF}" type="pres">
      <dgm:prSet presAssocID="{124BEBE8-86C4-2649-8CA2-A1D816B4AEC4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ACE3B8-97B3-DF45-8B7C-242993D9751E}" type="pres">
      <dgm:prSet presAssocID="{124BEBE8-86C4-2649-8CA2-A1D816B4AEC4}" presName="childShape" presStyleCnt="0"/>
      <dgm:spPr/>
    </dgm:pt>
    <dgm:pt modelId="{5B513F86-D07D-CC45-AADF-4F581EAF2C88}" type="pres">
      <dgm:prSet presAssocID="{957059A8-73D9-3E41-902E-5C3A34F03008}" presName="Name13" presStyleLbl="parChTrans1D2" presStyleIdx="0" presStyleCnt="6"/>
      <dgm:spPr/>
      <dgm:t>
        <a:bodyPr/>
        <a:lstStyle/>
        <a:p>
          <a:endParaRPr lang="en-US"/>
        </a:p>
      </dgm:t>
    </dgm:pt>
    <dgm:pt modelId="{33305FA7-C2B7-ED40-873D-BBCA01E9ADCB}" type="pres">
      <dgm:prSet presAssocID="{B4DB1400-998B-E847-9FB9-E17A4347C97D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92142-3417-9A49-B33C-60015EE3F03C}" type="pres">
      <dgm:prSet presAssocID="{745137B8-A504-9949-92EB-436B4F44B251}" presName="Name13" presStyleLbl="parChTrans1D2" presStyleIdx="1" presStyleCnt="6"/>
      <dgm:spPr/>
      <dgm:t>
        <a:bodyPr/>
        <a:lstStyle/>
        <a:p>
          <a:endParaRPr lang="en-US"/>
        </a:p>
      </dgm:t>
    </dgm:pt>
    <dgm:pt modelId="{B4E74E98-2C79-2945-9F4F-74D267D60EC3}" type="pres">
      <dgm:prSet presAssocID="{DDB6B856-C794-3F41-AB4F-5494052BDB71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BB4B5A-32CC-654A-8DFA-B6BCFA0C41D6}" type="pres">
      <dgm:prSet presAssocID="{19CB2456-F605-D544-8595-DEDA979184A4}" presName="root" presStyleCnt="0"/>
      <dgm:spPr/>
    </dgm:pt>
    <dgm:pt modelId="{1FC8A87F-A114-254B-9CA7-4A921B18FB5C}" type="pres">
      <dgm:prSet presAssocID="{19CB2456-F605-D544-8595-DEDA979184A4}" presName="rootComposite" presStyleCnt="0"/>
      <dgm:spPr/>
    </dgm:pt>
    <dgm:pt modelId="{489FB5BC-4218-644F-A04B-E9381F972CA7}" type="pres">
      <dgm:prSet presAssocID="{19CB2456-F605-D544-8595-DEDA979184A4}" presName="rootText" presStyleLbl="node1" presStyleIdx="1" presStyleCnt="3"/>
      <dgm:spPr/>
      <dgm:t>
        <a:bodyPr/>
        <a:lstStyle/>
        <a:p>
          <a:endParaRPr lang="en-US"/>
        </a:p>
      </dgm:t>
    </dgm:pt>
    <dgm:pt modelId="{8B6D4C7E-29AD-9044-91B7-CEE92FB3EE22}" type="pres">
      <dgm:prSet presAssocID="{19CB2456-F605-D544-8595-DEDA979184A4}" presName="rootConnector" presStyleLbl="node1" presStyleIdx="1" presStyleCnt="3"/>
      <dgm:spPr/>
      <dgm:t>
        <a:bodyPr/>
        <a:lstStyle/>
        <a:p>
          <a:endParaRPr lang="en-US"/>
        </a:p>
      </dgm:t>
    </dgm:pt>
    <dgm:pt modelId="{13E21C3D-3A82-C549-B99E-174B26F3BD60}" type="pres">
      <dgm:prSet presAssocID="{19CB2456-F605-D544-8595-DEDA979184A4}" presName="childShape" presStyleCnt="0"/>
      <dgm:spPr/>
    </dgm:pt>
    <dgm:pt modelId="{FD2B6C68-7AE3-AD44-B0A5-B3647459FECC}" type="pres">
      <dgm:prSet presAssocID="{832FE133-3578-4942-A0A5-7563B576782B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D5EEB6A-69EB-CA4A-B92A-65BBC8B52B6B}" type="pres">
      <dgm:prSet presAssocID="{506DE62E-9CD6-6642-AA9C-4CD014BF194D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C3B48-6D64-704B-90A6-5F37E3C3BB64}" type="pres">
      <dgm:prSet presAssocID="{9F672795-D12A-4A40-8E2C-1998ACCA0397}" presName="Name13" presStyleLbl="parChTrans1D2" presStyleIdx="3" presStyleCnt="6"/>
      <dgm:spPr/>
      <dgm:t>
        <a:bodyPr/>
        <a:lstStyle/>
        <a:p>
          <a:endParaRPr lang="en-US"/>
        </a:p>
      </dgm:t>
    </dgm:pt>
    <dgm:pt modelId="{384D2F7F-49BB-5246-AC8B-04EE48185963}" type="pres">
      <dgm:prSet presAssocID="{0D5FD4E6-21E2-AA48-885E-7C4484E11672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2110AC-4B5C-9743-9F41-0C68D3A5306F}" type="pres">
      <dgm:prSet presAssocID="{284C70B2-3774-E146-867F-A0181B004F39}" presName="root" presStyleCnt="0"/>
      <dgm:spPr/>
    </dgm:pt>
    <dgm:pt modelId="{1121DF80-FA22-D346-B90F-5893D7A8B682}" type="pres">
      <dgm:prSet presAssocID="{284C70B2-3774-E146-867F-A0181B004F39}" presName="rootComposite" presStyleCnt="0"/>
      <dgm:spPr/>
    </dgm:pt>
    <dgm:pt modelId="{E55E10B5-5593-224E-9230-4EEE33A00367}" type="pres">
      <dgm:prSet presAssocID="{284C70B2-3774-E146-867F-A0181B004F39}" presName="rootText" presStyleLbl="node1" presStyleIdx="2" presStyleCnt="3"/>
      <dgm:spPr/>
      <dgm:t>
        <a:bodyPr/>
        <a:lstStyle/>
        <a:p>
          <a:endParaRPr lang="en-US"/>
        </a:p>
      </dgm:t>
    </dgm:pt>
    <dgm:pt modelId="{62C3E8FA-50C3-6045-A6EB-AABE46C10363}" type="pres">
      <dgm:prSet presAssocID="{284C70B2-3774-E146-867F-A0181B004F39}" presName="rootConnector" presStyleLbl="node1" presStyleIdx="2" presStyleCnt="3"/>
      <dgm:spPr/>
      <dgm:t>
        <a:bodyPr/>
        <a:lstStyle/>
        <a:p>
          <a:endParaRPr lang="en-US"/>
        </a:p>
      </dgm:t>
    </dgm:pt>
    <dgm:pt modelId="{B8205B79-1FF6-2441-89F5-C0A07B04CF03}" type="pres">
      <dgm:prSet presAssocID="{284C70B2-3774-E146-867F-A0181B004F39}" presName="childShape" presStyleCnt="0"/>
      <dgm:spPr/>
    </dgm:pt>
    <dgm:pt modelId="{50BEA580-295E-FC4B-A921-B4CB91D3BCA7}" type="pres">
      <dgm:prSet presAssocID="{25178829-1AEA-0D4F-983F-5B6B91034EC6}" presName="Name13" presStyleLbl="parChTrans1D2" presStyleIdx="4" presStyleCnt="6"/>
      <dgm:spPr/>
      <dgm:t>
        <a:bodyPr/>
        <a:lstStyle/>
        <a:p>
          <a:endParaRPr lang="en-US"/>
        </a:p>
      </dgm:t>
    </dgm:pt>
    <dgm:pt modelId="{256EB3DA-A813-204C-9C44-BEE441A8A9C9}" type="pres">
      <dgm:prSet presAssocID="{6E758BB7-D1F7-B54E-8DC5-90115B787D5A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26FB4-5266-8543-8F4A-2A2135869993}" type="pres">
      <dgm:prSet presAssocID="{12F93348-8EE6-6745-9237-AD103F2A73A5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AC786AE-8BBB-AF42-BE5E-D9161738A40A}" type="pres">
      <dgm:prSet presAssocID="{5D78FA56-ECC5-714B-8226-6AC8F1328207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31334C-FBAF-9548-B5E0-3AC3730BEA47}" type="presOf" srcId="{745137B8-A504-9949-92EB-436B4F44B251}" destId="{8B292142-3417-9A49-B33C-60015EE3F03C}" srcOrd="0" destOrd="0" presId="urn:microsoft.com/office/officeart/2005/8/layout/hierarchy3"/>
    <dgm:cxn modelId="{E3DE80C2-66B7-FB46-B45F-CF323FAF673E}" type="presOf" srcId="{832FE133-3578-4942-A0A5-7563B576782B}" destId="{FD2B6C68-7AE3-AD44-B0A5-B3647459FECC}" srcOrd="0" destOrd="0" presId="urn:microsoft.com/office/officeart/2005/8/layout/hierarchy3"/>
    <dgm:cxn modelId="{FB475D81-05D9-4B44-84FE-DB4784DD4468}" srcId="{124BEBE8-86C4-2649-8CA2-A1D816B4AEC4}" destId="{B4DB1400-998B-E847-9FB9-E17A4347C97D}" srcOrd="0" destOrd="0" parTransId="{957059A8-73D9-3E41-902E-5C3A34F03008}" sibTransId="{2FCC652F-D41A-7A4B-AFB4-AB959B0F94D1}"/>
    <dgm:cxn modelId="{20842BAE-C9FD-6D47-8358-9D5D58579C25}" type="presOf" srcId="{284C70B2-3774-E146-867F-A0181B004F39}" destId="{E55E10B5-5593-224E-9230-4EEE33A00367}" srcOrd="0" destOrd="0" presId="urn:microsoft.com/office/officeart/2005/8/layout/hierarchy3"/>
    <dgm:cxn modelId="{E5E3DD36-C13D-D14D-8FBB-A95C95F8644D}" srcId="{19CB2456-F605-D544-8595-DEDA979184A4}" destId="{0D5FD4E6-21E2-AA48-885E-7C4484E11672}" srcOrd="1" destOrd="0" parTransId="{9F672795-D12A-4A40-8E2C-1998ACCA0397}" sibTransId="{075C2D75-E42D-4C4A-B9C4-DA9BDD3CB5C0}"/>
    <dgm:cxn modelId="{1139F99B-2B29-AC40-8F2B-88015A1D01D0}" srcId="{4698E02D-30CC-9449-A818-0AC6C4532802}" destId="{19CB2456-F605-D544-8595-DEDA979184A4}" srcOrd="1" destOrd="0" parTransId="{4914149E-0BBC-5248-9120-7E432E30D1AF}" sibTransId="{D33271DF-AFBA-7D4C-A5AC-A0C4E0E05AB6}"/>
    <dgm:cxn modelId="{1A2CFF3B-84F0-434F-BC24-30A95B1EBB4B}" srcId="{124BEBE8-86C4-2649-8CA2-A1D816B4AEC4}" destId="{DDB6B856-C794-3F41-AB4F-5494052BDB71}" srcOrd="1" destOrd="0" parTransId="{745137B8-A504-9949-92EB-436B4F44B251}" sibTransId="{3ED65C2D-C08C-8D4D-81E8-66E17AA0713C}"/>
    <dgm:cxn modelId="{B4BCDDB4-5C2E-7A4C-95E4-A79AF4154EF1}" type="presOf" srcId="{B4DB1400-998B-E847-9FB9-E17A4347C97D}" destId="{33305FA7-C2B7-ED40-873D-BBCA01E9ADCB}" srcOrd="0" destOrd="0" presId="urn:microsoft.com/office/officeart/2005/8/layout/hierarchy3"/>
    <dgm:cxn modelId="{CF96A501-BEF7-174A-ADC1-F6A75D3C14FE}" type="presOf" srcId="{9F672795-D12A-4A40-8E2C-1998ACCA0397}" destId="{FB7C3B48-6D64-704B-90A6-5F37E3C3BB64}" srcOrd="0" destOrd="0" presId="urn:microsoft.com/office/officeart/2005/8/layout/hierarchy3"/>
    <dgm:cxn modelId="{D548A0F5-751B-BB41-A988-321CA971F331}" type="presOf" srcId="{4698E02D-30CC-9449-A818-0AC6C4532802}" destId="{D2B474F2-1416-1A45-9FE8-CC8AEBD2ED94}" srcOrd="0" destOrd="0" presId="urn:microsoft.com/office/officeart/2005/8/layout/hierarchy3"/>
    <dgm:cxn modelId="{5105F6DC-075C-8142-9B82-122E54175DA2}" type="presOf" srcId="{124BEBE8-86C4-2649-8CA2-A1D816B4AEC4}" destId="{C150311E-025D-7344-A9FC-2AA1317E3F60}" srcOrd="0" destOrd="0" presId="urn:microsoft.com/office/officeart/2005/8/layout/hierarchy3"/>
    <dgm:cxn modelId="{243182E8-A180-E742-95C4-512031912FAB}" type="presOf" srcId="{0D5FD4E6-21E2-AA48-885E-7C4484E11672}" destId="{384D2F7F-49BB-5246-AC8B-04EE48185963}" srcOrd="0" destOrd="0" presId="urn:microsoft.com/office/officeart/2005/8/layout/hierarchy3"/>
    <dgm:cxn modelId="{29025CE2-C80B-5541-8749-27BBC1FD907A}" srcId="{19CB2456-F605-D544-8595-DEDA979184A4}" destId="{506DE62E-9CD6-6642-AA9C-4CD014BF194D}" srcOrd="0" destOrd="0" parTransId="{832FE133-3578-4942-A0A5-7563B576782B}" sibTransId="{D928E5BA-6AB0-284D-B2C7-EEBC83FA4B2F}"/>
    <dgm:cxn modelId="{ACDBBC85-7DB5-864F-92F1-C39FB783F773}" type="presOf" srcId="{124BEBE8-86C4-2649-8CA2-A1D816B4AEC4}" destId="{80999366-1526-024F-A0FA-5C77637227CF}" srcOrd="1" destOrd="0" presId="urn:microsoft.com/office/officeart/2005/8/layout/hierarchy3"/>
    <dgm:cxn modelId="{1C70EF9D-9899-BE46-977D-2B76B753230D}" srcId="{284C70B2-3774-E146-867F-A0181B004F39}" destId="{6E758BB7-D1F7-B54E-8DC5-90115B787D5A}" srcOrd="0" destOrd="0" parTransId="{25178829-1AEA-0D4F-983F-5B6B91034EC6}" sibTransId="{3CDE2DD2-5AA7-8242-A510-78C1AA002CE7}"/>
    <dgm:cxn modelId="{18484A09-DB5C-2144-A236-4633899BFB95}" srcId="{4698E02D-30CC-9449-A818-0AC6C4532802}" destId="{124BEBE8-86C4-2649-8CA2-A1D816B4AEC4}" srcOrd="0" destOrd="0" parTransId="{E01D868E-D0F0-CF4C-AF25-84252D8397D3}" sibTransId="{A7486556-AB81-3D4C-B517-110F7D24369A}"/>
    <dgm:cxn modelId="{A04F1B58-AA01-A941-9ED0-369C5D9C85DE}" type="presOf" srcId="{5D78FA56-ECC5-714B-8226-6AC8F1328207}" destId="{FAC786AE-8BBB-AF42-BE5E-D9161738A40A}" srcOrd="0" destOrd="0" presId="urn:microsoft.com/office/officeart/2005/8/layout/hierarchy3"/>
    <dgm:cxn modelId="{4116FE84-9CC2-C740-83CC-E8058729F542}" type="presOf" srcId="{19CB2456-F605-D544-8595-DEDA979184A4}" destId="{8B6D4C7E-29AD-9044-91B7-CEE92FB3EE22}" srcOrd="1" destOrd="0" presId="urn:microsoft.com/office/officeart/2005/8/layout/hierarchy3"/>
    <dgm:cxn modelId="{A891628F-78C6-714B-BA9F-F433EFBEF761}" srcId="{284C70B2-3774-E146-867F-A0181B004F39}" destId="{5D78FA56-ECC5-714B-8226-6AC8F1328207}" srcOrd="1" destOrd="0" parTransId="{12F93348-8EE6-6745-9237-AD103F2A73A5}" sibTransId="{677B03D9-A8C2-B24F-8F13-7CA5C7664FF4}"/>
    <dgm:cxn modelId="{6A95D72F-6C2E-1641-8CD1-85AF41989404}" type="presOf" srcId="{19CB2456-F605-D544-8595-DEDA979184A4}" destId="{489FB5BC-4218-644F-A04B-E9381F972CA7}" srcOrd="0" destOrd="0" presId="urn:microsoft.com/office/officeart/2005/8/layout/hierarchy3"/>
    <dgm:cxn modelId="{738A84DA-2197-DC4E-B1A5-9BE9705113C1}" type="presOf" srcId="{6E758BB7-D1F7-B54E-8DC5-90115B787D5A}" destId="{256EB3DA-A813-204C-9C44-BEE441A8A9C9}" srcOrd="0" destOrd="0" presId="urn:microsoft.com/office/officeart/2005/8/layout/hierarchy3"/>
    <dgm:cxn modelId="{A03A94D8-76CF-7C48-B203-03AC810D8E9E}" srcId="{4698E02D-30CC-9449-A818-0AC6C4532802}" destId="{284C70B2-3774-E146-867F-A0181B004F39}" srcOrd="2" destOrd="0" parTransId="{FBAA1680-A5D9-3B4F-9762-CC405354FD68}" sibTransId="{0A413757-D05F-A44D-8197-EFEA7D0F6661}"/>
    <dgm:cxn modelId="{B2B1D46F-632F-9244-8A44-5517179A5A94}" type="presOf" srcId="{12F93348-8EE6-6745-9237-AD103F2A73A5}" destId="{CD026FB4-5266-8543-8F4A-2A2135869993}" srcOrd="0" destOrd="0" presId="urn:microsoft.com/office/officeart/2005/8/layout/hierarchy3"/>
    <dgm:cxn modelId="{6C7B67D8-1C6D-1440-9E9F-66C41CE6735D}" type="presOf" srcId="{DDB6B856-C794-3F41-AB4F-5494052BDB71}" destId="{B4E74E98-2C79-2945-9F4F-74D267D60EC3}" srcOrd="0" destOrd="0" presId="urn:microsoft.com/office/officeart/2005/8/layout/hierarchy3"/>
    <dgm:cxn modelId="{F051204A-60A6-7049-9DC3-59840B3340F3}" type="presOf" srcId="{957059A8-73D9-3E41-902E-5C3A34F03008}" destId="{5B513F86-D07D-CC45-AADF-4F581EAF2C88}" srcOrd="0" destOrd="0" presId="urn:microsoft.com/office/officeart/2005/8/layout/hierarchy3"/>
    <dgm:cxn modelId="{27F05021-945D-A641-9A23-AF08F81AD35D}" type="presOf" srcId="{284C70B2-3774-E146-867F-A0181B004F39}" destId="{62C3E8FA-50C3-6045-A6EB-AABE46C10363}" srcOrd="1" destOrd="0" presId="urn:microsoft.com/office/officeart/2005/8/layout/hierarchy3"/>
    <dgm:cxn modelId="{F7A3359C-007A-2843-A78E-C3276ED4540D}" type="presOf" srcId="{25178829-1AEA-0D4F-983F-5B6B91034EC6}" destId="{50BEA580-295E-FC4B-A921-B4CB91D3BCA7}" srcOrd="0" destOrd="0" presId="urn:microsoft.com/office/officeart/2005/8/layout/hierarchy3"/>
    <dgm:cxn modelId="{4218D54B-6E38-E449-9899-3413498AE3F1}" type="presOf" srcId="{506DE62E-9CD6-6642-AA9C-4CD014BF194D}" destId="{5D5EEB6A-69EB-CA4A-B92A-65BBC8B52B6B}" srcOrd="0" destOrd="0" presId="urn:microsoft.com/office/officeart/2005/8/layout/hierarchy3"/>
    <dgm:cxn modelId="{31DC0046-AFB8-E844-B589-D8EF12B325BA}" type="presParOf" srcId="{D2B474F2-1416-1A45-9FE8-CC8AEBD2ED94}" destId="{BB0AA88F-F44A-7F42-879F-2AE64C4E8BEF}" srcOrd="0" destOrd="0" presId="urn:microsoft.com/office/officeart/2005/8/layout/hierarchy3"/>
    <dgm:cxn modelId="{06C7FA78-BDA2-DB42-9C23-3E542F028BE6}" type="presParOf" srcId="{BB0AA88F-F44A-7F42-879F-2AE64C4E8BEF}" destId="{1CD57EA1-2F5B-9B44-AEB7-6FD2E768AFFC}" srcOrd="0" destOrd="0" presId="urn:microsoft.com/office/officeart/2005/8/layout/hierarchy3"/>
    <dgm:cxn modelId="{FA6C8CBA-B064-ED42-A0B1-E639E990E8D7}" type="presParOf" srcId="{1CD57EA1-2F5B-9B44-AEB7-6FD2E768AFFC}" destId="{C150311E-025D-7344-A9FC-2AA1317E3F60}" srcOrd="0" destOrd="0" presId="urn:microsoft.com/office/officeart/2005/8/layout/hierarchy3"/>
    <dgm:cxn modelId="{6DA8506F-D668-4647-AF29-78508E9ABD61}" type="presParOf" srcId="{1CD57EA1-2F5B-9B44-AEB7-6FD2E768AFFC}" destId="{80999366-1526-024F-A0FA-5C77637227CF}" srcOrd="1" destOrd="0" presId="urn:microsoft.com/office/officeart/2005/8/layout/hierarchy3"/>
    <dgm:cxn modelId="{53784171-6B36-5A47-A687-FFF5C344623D}" type="presParOf" srcId="{BB0AA88F-F44A-7F42-879F-2AE64C4E8BEF}" destId="{5DACE3B8-97B3-DF45-8B7C-242993D9751E}" srcOrd="1" destOrd="0" presId="urn:microsoft.com/office/officeart/2005/8/layout/hierarchy3"/>
    <dgm:cxn modelId="{AD1CD79F-8476-804B-9B99-A710E75D7E42}" type="presParOf" srcId="{5DACE3B8-97B3-DF45-8B7C-242993D9751E}" destId="{5B513F86-D07D-CC45-AADF-4F581EAF2C88}" srcOrd="0" destOrd="0" presId="urn:microsoft.com/office/officeart/2005/8/layout/hierarchy3"/>
    <dgm:cxn modelId="{19FB15CA-9E7A-D143-9E4C-4F3A5300B263}" type="presParOf" srcId="{5DACE3B8-97B3-DF45-8B7C-242993D9751E}" destId="{33305FA7-C2B7-ED40-873D-BBCA01E9ADCB}" srcOrd="1" destOrd="0" presId="urn:microsoft.com/office/officeart/2005/8/layout/hierarchy3"/>
    <dgm:cxn modelId="{AB3FC0B3-C477-084C-B96B-3AAC3DD27CAA}" type="presParOf" srcId="{5DACE3B8-97B3-DF45-8B7C-242993D9751E}" destId="{8B292142-3417-9A49-B33C-60015EE3F03C}" srcOrd="2" destOrd="0" presId="urn:microsoft.com/office/officeart/2005/8/layout/hierarchy3"/>
    <dgm:cxn modelId="{F318BD25-3448-F441-AD79-9366D49F8FF5}" type="presParOf" srcId="{5DACE3B8-97B3-DF45-8B7C-242993D9751E}" destId="{B4E74E98-2C79-2945-9F4F-74D267D60EC3}" srcOrd="3" destOrd="0" presId="urn:microsoft.com/office/officeart/2005/8/layout/hierarchy3"/>
    <dgm:cxn modelId="{701FFE1F-B88F-7444-B47F-2CE7704CA032}" type="presParOf" srcId="{D2B474F2-1416-1A45-9FE8-CC8AEBD2ED94}" destId="{E9BB4B5A-32CC-654A-8DFA-B6BCFA0C41D6}" srcOrd="1" destOrd="0" presId="urn:microsoft.com/office/officeart/2005/8/layout/hierarchy3"/>
    <dgm:cxn modelId="{13E47145-D51E-1A41-8961-36C2110E79EE}" type="presParOf" srcId="{E9BB4B5A-32CC-654A-8DFA-B6BCFA0C41D6}" destId="{1FC8A87F-A114-254B-9CA7-4A921B18FB5C}" srcOrd="0" destOrd="0" presId="urn:microsoft.com/office/officeart/2005/8/layout/hierarchy3"/>
    <dgm:cxn modelId="{4917B63A-DCDB-C740-A695-4D3AE73CB544}" type="presParOf" srcId="{1FC8A87F-A114-254B-9CA7-4A921B18FB5C}" destId="{489FB5BC-4218-644F-A04B-E9381F972CA7}" srcOrd="0" destOrd="0" presId="urn:microsoft.com/office/officeart/2005/8/layout/hierarchy3"/>
    <dgm:cxn modelId="{09FE778C-E1B9-F542-83DE-B236257AB8C6}" type="presParOf" srcId="{1FC8A87F-A114-254B-9CA7-4A921B18FB5C}" destId="{8B6D4C7E-29AD-9044-91B7-CEE92FB3EE22}" srcOrd="1" destOrd="0" presId="urn:microsoft.com/office/officeart/2005/8/layout/hierarchy3"/>
    <dgm:cxn modelId="{9947F0A8-35B2-DA40-B7E1-164C2F38314C}" type="presParOf" srcId="{E9BB4B5A-32CC-654A-8DFA-B6BCFA0C41D6}" destId="{13E21C3D-3A82-C549-B99E-174B26F3BD60}" srcOrd="1" destOrd="0" presId="urn:microsoft.com/office/officeart/2005/8/layout/hierarchy3"/>
    <dgm:cxn modelId="{79908CC8-2FA4-D14A-9652-F3B2D33E64D3}" type="presParOf" srcId="{13E21C3D-3A82-C549-B99E-174B26F3BD60}" destId="{FD2B6C68-7AE3-AD44-B0A5-B3647459FECC}" srcOrd="0" destOrd="0" presId="urn:microsoft.com/office/officeart/2005/8/layout/hierarchy3"/>
    <dgm:cxn modelId="{E1F152E9-560B-7941-90FA-5C580752B8B3}" type="presParOf" srcId="{13E21C3D-3A82-C549-B99E-174B26F3BD60}" destId="{5D5EEB6A-69EB-CA4A-B92A-65BBC8B52B6B}" srcOrd="1" destOrd="0" presId="urn:microsoft.com/office/officeart/2005/8/layout/hierarchy3"/>
    <dgm:cxn modelId="{1D42BCA9-FDE9-034C-8D8C-EE2B583A8EC6}" type="presParOf" srcId="{13E21C3D-3A82-C549-B99E-174B26F3BD60}" destId="{FB7C3B48-6D64-704B-90A6-5F37E3C3BB64}" srcOrd="2" destOrd="0" presId="urn:microsoft.com/office/officeart/2005/8/layout/hierarchy3"/>
    <dgm:cxn modelId="{8DDC9AEA-962E-A94A-839F-ACCD336574A4}" type="presParOf" srcId="{13E21C3D-3A82-C549-B99E-174B26F3BD60}" destId="{384D2F7F-49BB-5246-AC8B-04EE48185963}" srcOrd="3" destOrd="0" presId="urn:microsoft.com/office/officeart/2005/8/layout/hierarchy3"/>
    <dgm:cxn modelId="{16F0B010-D81B-BA49-B49B-80F801209F3F}" type="presParOf" srcId="{D2B474F2-1416-1A45-9FE8-CC8AEBD2ED94}" destId="{1D2110AC-4B5C-9743-9F41-0C68D3A5306F}" srcOrd="2" destOrd="0" presId="urn:microsoft.com/office/officeart/2005/8/layout/hierarchy3"/>
    <dgm:cxn modelId="{D8220824-3F73-AD46-861D-A86497672932}" type="presParOf" srcId="{1D2110AC-4B5C-9743-9F41-0C68D3A5306F}" destId="{1121DF80-FA22-D346-B90F-5893D7A8B682}" srcOrd="0" destOrd="0" presId="urn:microsoft.com/office/officeart/2005/8/layout/hierarchy3"/>
    <dgm:cxn modelId="{CAB54277-0D6A-7E44-8D90-C0313EFB62AE}" type="presParOf" srcId="{1121DF80-FA22-D346-B90F-5893D7A8B682}" destId="{E55E10B5-5593-224E-9230-4EEE33A00367}" srcOrd="0" destOrd="0" presId="urn:microsoft.com/office/officeart/2005/8/layout/hierarchy3"/>
    <dgm:cxn modelId="{37913E2C-D3A0-A24E-8821-707B4658194D}" type="presParOf" srcId="{1121DF80-FA22-D346-B90F-5893D7A8B682}" destId="{62C3E8FA-50C3-6045-A6EB-AABE46C10363}" srcOrd="1" destOrd="0" presId="urn:microsoft.com/office/officeart/2005/8/layout/hierarchy3"/>
    <dgm:cxn modelId="{2D073E50-AE61-9F4C-94F2-0B9D48E63D76}" type="presParOf" srcId="{1D2110AC-4B5C-9743-9F41-0C68D3A5306F}" destId="{B8205B79-1FF6-2441-89F5-C0A07B04CF03}" srcOrd="1" destOrd="0" presId="urn:microsoft.com/office/officeart/2005/8/layout/hierarchy3"/>
    <dgm:cxn modelId="{D424DA2C-8673-3242-BAEB-05DBAD3D1CAB}" type="presParOf" srcId="{B8205B79-1FF6-2441-89F5-C0A07B04CF03}" destId="{50BEA580-295E-FC4B-A921-B4CB91D3BCA7}" srcOrd="0" destOrd="0" presId="urn:microsoft.com/office/officeart/2005/8/layout/hierarchy3"/>
    <dgm:cxn modelId="{36565070-D8B4-2349-B48F-C7F4D5550D4B}" type="presParOf" srcId="{B8205B79-1FF6-2441-89F5-C0A07B04CF03}" destId="{256EB3DA-A813-204C-9C44-BEE441A8A9C9}" srcOrd="1" destOrd="0" presId="urn:microsoft.com/office/officeart/2005/8/layout/hierarchy3"/>
    <dgm:cxn modelId="{3E628E2F-BAE5-2246-B4B7-88A385522A86}" type="presParOf" srcId="{B8205B79-1FF6-2441-89F5-C0A07B04CF03}" destId="{CD026FB4-5266-8543-8F4A-2A2135869993}" srcOrd="2" destOrd="0" presId="urn:microsoft.com/office/officeart/2005/8/layout/hierarchy3"/>
    <dgm:cxn modelId="{1BA4A053-4B77-2747-8919-7523150371E0}" type="presParOf" srcId="{B8205B79-1FF6-2441-89F5-C0A07B04CF03}" destId="{FAC786AE-8BBB-AF42-BE5E-D9161738A40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287FD4-1BAE-9E4A-B2C8-60D4806B25AD}" type="doc">
      <dgm:prSet loTypeId="urn:microsoft.com/office/officeart/2005/8/layout/process5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8BD3D5-FB4C-F148-A5B6-CB6995CCE37C}">
      <dgm:prSet/>
      <dgm:spPr/>
      <dgm:t>
        <a:bodyPr/>
        <a:lstStyle/>
        <a:p>
          <a:pPr rtl="0"/>
          <a:r>
            <a:rPr lang="en-US" dirty="0" smtClean="0"/>
            <a:t>Determines which programs are submitted for processing</a:t>
          </a:r>
          <a:endParaRPr lang="en-US" dirty="0"/>
        </a:p>
      </dgm:t>
    </dgm:pt>
    <dgm:pt modelId="{C6EA32B0-AB4E-A14C-BF22-A93B681ED1ED}" type="parTrans" cxnId="{15E02F58-DDDA-C94B-9C3F-7945DC4D18F5}">
      <dgm:prSet/>
      <dgm:spPr/>
      <dgm:t>
        <a:bodyPr/>
        <a:lstStyle/>
        <a:p>
          <a:endParaRPr lang="en-US"/>
        </a:p>
      </dgm:t>
    </dgm:pt>
    <dgm:pt modelId="{76A507E1-BF32-9C4F-8C5A-DDCB4CAC7279}" type="sibTrans" cxnId="{15E02F58-DDDA-C94B-9C3F-7945DC4D18F5}">
      <dgm:prSet/>
      <dgm:spPr/>
      <dgm:t>
        <a:bodyPr/>
        <a:lstStyle/>
        <a:p>
          <a:endParaRPr lang="en-US"/>
        </a:p>
      </dgm:t>
    </dgm:pt>
    <dgm:pt modelId="{5C71274A-FAAD-CE4F-B9CE-71C03A360B59}">
      <dgm:prSet/>
      <dgm:spPr/>
      <dgm:t>
        <a:bodyPr/>
        <a:lstStyle/>
        <a:p>
          <a:pPr rtl="0"/>
          <a:r>
            <a:rPr lang="en-US" dirty="0" smtClean="0"/>
            <a:t>Once submitted, a job becomes a process for the short term scheduler</a:t>
          </a:r>
          <a:endParaRPr lang="en-US" dirty="0"/>
        </a:p>
      </dgm:t>
    </dgm:pt>
    <dgm:pt modelId="{5412883B-7FAA-5A4B-9F7D-323E71C5F569}" type="parTrans" cxnId="{394D20D0-0EF6-7443-9F59-3A5C57B1CBF3}">
      <dgm:prSet/>
      <dgm:spPr/>
      <dgm:t>
        <a:bodyPr/>
        <a:lstStyle/>
        <a:p>
          <a:endParaRPr lang="en-US"/>
        </a:p>
      </dgm:t>
    </dgm:pt>
    <dgm:pt modelId="{29068278-2A24-F642-9D08-49E218916C8F}" type="sibTrans" cxnId="{394D20D0-0EF6-7443-9F59-3A5C57B1CBF3}">
      <dgm:prSet/>
      <dgm:spPr/>
      <dgm:t>
        <a:bodyPr/>
        <a:lstStyle/>
        <a:p>
          <a:endParaRPr lang="en-US"/>
        </a:p>
      </dgm:t>
    </dgm:pt>
    <dgm:pt modelId="{31EBD2D9-7453-6F4D-987D-F2BDFBB728EE}">
      <dgm:prSet/>
      <dgm:spPr/>
      <dgm:t>
        <a:bodyPr/>
        <a:lstStyle/>
        <a:p>
          <a:pPr rtl="0"/>
          <a:r>
            <a:rPr lang="en-US" dirty="0" smtClean="0"/>
            <a:t>In some systems a newly created process begins in a swapped-out condition, in which case it is added to a queue for the medium-term scheduler</a:t>
          </a:r>
          <a:endParaRPr lang="en-US" dirty="0"/>
        </a:p>
      </dgm:t>
    </dgm:pt>
    <dgm:pt modelId="{53BC0A39-18E0-FB43-9C5E-4E362DBF780E}" type="parTrans" cxnId="{E19429B1-3A8C-7948-AF90-455B801DBE95}">
      <dgm:prSet/>
      <dgm:spPr/>
      <dgm:t>
        <a:bodyPr/>
        <a:lstStyle/>
        <a:p>
          <a:endParaRPr lang="en-US"/>
        </a:p>
      </dgm:t>
    </dgm:pt>
    <dgm:pt modelId="{E2EEEA5A-9745-1C4E-B09A-FB05319DD4C2}" type="sibTrans" cxnId="{E19429B1-3A8C-7948-AF90-455B801DBE95}">
      <dgm:prSet/>
      <dgm:spPr/>
      <dgm:t>
        <a:bodyPr/>
        <a:lstStyle/>
        <a:p>
          <a:endParaRPr lang="en-US"/>
        </a:p>
      </dgm:t>
    </dgm:pt>
    <dgm:pt modelId="{384E9DF4-C810-FC41-BD40-D99A6F1D7F02}">
      <dgm:prSet/>
      <dgm:spPr/>
      <dgm:t>
        <a:bodyPr/>
        <a:lstStyle/>
        <a:p>
          <a:pPr rtl="0"/>
          <a:r>
            <a:rPr lang="en-US" dirty="0" smtClean="0"/>
            <a:t>Batch system</a:t>
          </a:r>
          <a:endParaRPr lang="en-US" dirty="0"/>
        </a:p>
      </dgm:t>
    </dgm:pt>
    <dgm:pt modelId="{E61A72F1-3EDA-4943-93F4-FC103E0A5BD6}" type="parTrans" cxnId="{0D16DE0D-DB68-1142-9F0B-BD4C497371AA}">
      <dgm:prSet/>
      <dgm:spPr/>
      <dgm:t>
        <a:bodyPr/>
        <a:lstStyle/>
        <a:p>
          <a:endParaRPr lang="en-US"/>
        </a:p>
      </dgm:t>
    </dgm:pt>
    <dgm:pt modelId="{15C653CD-26ED-754C-9AC0-B79DBBB27EBD}" type="sibTrans" cxnId="{0D16DE0D-DB68-1142-9F0B-BD4C497371AA}">
      <dgm:prSet/>
      <dgm:spPr/>
      <dgm:t>
        <a:bodyPr/>
        <a:lstStyle/>
        <a:p>
          <a:endParaRPr lang="en-US"/>
        </a:p>
      </dgm:t>
    </dgm:pt>
    <dgm:pt modelId="{8B8E441D-66C9-CA41-9BEC-F7CD1CC46E26}">
      <dgm:prSet/>
      <dgm:spPr/>
      <dgm:t>
        <a:bodyPr/>
        <a:lstStyle/>
        <a:p>
          <a:pPr rtl="0"/>
          <a:r>
            <a:rPr lang="en-US" dirty="0" smtClean="0"/>
            <a:t>Newly submitted jobs are routed to disk and held in a batch queue</a:t>
          </a:r>
          <a:endParaRPr lang="en-US" dirty="0"/>
        </a:p>
      </dgm:t>
    </dgm:pt>
    <dgm:pt modelId="{60FBB1A5-23F3-DF4E-8214-B18CE33F08D1}" type="parTrans" cxnId="{9DF20388-AA1B-CD48-83BD-F9080E09C327}">
      <dgm:prSet/>
      <dgm:spPr/>
      <dgm:t>
        <a:bodyPr/>
        <a:lstStyle/>
        <a:p>
          <a:endParaRPr lang="en-US"/>
        </a:p>
      </dgm:t>
    </dgm:pt>
    <dgm:pt modelId="{F6153ACB-2B3C-2842-AE6B-3D03AE648DA4}" type="sibTrans" cxnId="{9DF20388-AA1B-CD48-83BD-F9080E09C327}">
      <dgm:prSet/>
      <dgm:spPr/>
      <dgm:t>
        <a:bodyPr/>
        <a:lstStyle/>
        <a:p>
          <a:endParaRPr lang="en-US"/>
        </a:p>
      </dgm:t>
    </dgm:pt>
    <dgm:pt modelId="{FDCE45E9-FDA3-DF43-9116-39A084C2B776}">
      <dgm:prSet/>
      <dgm:spPr/>
      <dgm:t>
        <a:bodyPr/>
        <a:lstStyle/>
        <a:p>
          <a:pPr rtl="0"/>
          <a:r>
            <a:rPr lang="en-US" dirty="0" smtClean="0"/>
            <a:t>The long-term scheduler creates processes from the queue when it can</a:t>
          </a:r>
          <a:endParaRPr lang="en-US" dirty="0"/>
        </a:p>
      </dgm:t>
    </dgm:pt>
    <dgm:pt modelId="{49F3397D-FDA9-B64A-9E07-38247A67E9A9}" type="parTrans" cxnId="{421E02B9-8A63-6449-9B2D-D0D0B2265159}">
      <dgm:prSet/>
      <dgm:spPr/>
      <dgm:t>
        <a:bodyPr/>
        <a:lstStyle/>
        <a:p>
          <a:endParaRPr lang="en-US"/>
        </a:p>
      </dgm:t>
    </dgm:pt>
    <dgm:pt modelId="{1872CBA5-03E8-3E4E-BEA0-443A15076C7C}" type="sibTrans" cxnId="{421E02B9-8A63-6449-9B2D-D0D0B2265159}">
      <dgm:prSet/>
      <dgm:spPr/>
      <dgm:t>
        <a:bodyPr/>
        <a:lstStyle/>
        <a:p>
          <a:endParaRPr lang="en-US"/>
        </a:p>
      </dgm:t>
    </dgm:pt>
    <dgm:pt modelId="{F7443625-C1F8-DD41-8590-E8082C619BA7}">
      <dgm:prSet/>
      <dgm:spPr/>
      <dgm:t>
        <a:bodyPr/>
        <a:lstStyle/>
        <a:p>
          <a:pPr rtl="0"/>
          <a:r>
            <a:rPr lang="en-US" dirty="0" smtClean="0"/>
            <a:t>Time-sharing system</a:t>
          </a:r>
          <a:endParaRPr lang="en-US" dirty="0"/>
        </a:p>
      </dgm:t>
    </dgm:pt>
    <dgm:pt modelId="{27C571B7-0256-C049-9B40-A2B0F2C2C329}" type="parTrans" cxnId="{B75D98B0-DDB3-F24A-95F6-168926601B17}">
      <dgm:prSet/>
      <dgm:spPr/>
      <dgm:t>
        <a:bodyPr/>
        <a:lstStyle/>
        <a:p>
          <a:endParaRPr lang="en-US"/>
        </a:p>
      </dgm:t>
    </dgm:pt>
    <dgm:pt modelId="{499905AE-8D6C-4648-BF64-810A3CF30891}" type="sibTrans" cxnId="{B75D98B0-DDB3-F24A-95F6-168926601B17}">
      <dgm:prSet/>
      <dgm:spPr/>
      <dgm:t>
        <a:bodyPr/>
        <a:lstStyle/>
        <a:p>
          <a:endParaRPr lang="en-US"/>
        </a:p>
      </dgm:t>
    </dgm:pt>
    <dgm:pt modelId="{7E3C6BE5-8D41-E24E-B544-0DC512503079}">
      <dgm:prSet/>
      <dgm:spPr/>
      <dgm:t>
        <a:bodyPr/>
        <a:lstStyle/>
        <a:p>
          <a:pPr rtl="0"/>
          <a:r>
            <a:rPr lang="en-US" dirty="0" smtClean="0"/>
            <a:t>A process request is generated when a user attempts to connect to the system</a:t>
          </a:r>
          <a:endParaRPr lang="en-US" dirty="0"/>
        </a:p>
      </dgm:t>
    </dgm:pt>
    <dgm:pt modelId="{5CCBD980-7B27-4C42-BB77-93E3D0DC4E9B}" type="parTrans" cxnId="{3161AB54-BADE-284E-8E2C-57674C49E67E}">
      <dgm:prSet/>
      <dgm:spPr/>
      <dgm:t>
        <a:bodyPr/>
        <a:lstStyle/>
        <a:p>
          <a:endParaRPr lang="en-US"/>
        </a:p>
      </dgm:t>
    </dgm:pt>
    <dgm:pt modelId="{D6AB7D43-9991-3142-97F5-9E8228695709}" type="sibTrans" cxnId="{3161AB54-BADE-284E-8E2C-57674C49E67E}">
      <dgm:prSet/>
      <dgm:spPr/>
      <dgm:t>
        <a:bodyPr/>
        <a:lstStyle/>
        <a:p>
          <a:endParaRPr lang="en-US"/>
        </a:p>
      </dgm:t>
    </dgm:pt>
    <dgm:pt modelId="{02F76604-8138-1948-A0FB-8D361B023C46}">
      <dgm:prSet/>
      <dgm:spPr/>
      <dgm:t>
        <a:bodyPr/>
        <a:lstStyle/>
        <a:p>
          <a:pPr rtl="0"/>
          <a:r>
            <a:rPr lang="en-US" dirty="0" smtClean="0"/>
            <a:t>OS will accept all authorized comers until the system is saturated</a:t>
          </a:r>
          <a:endParaRPr lang="en-US" dirty="0"/>
        </a:p>
      </dgm:t>
    </dgm:pt>
    <dgm:pt modelId="{72339C9F-C354-AE4B-B103-6E21ACD178C1}" type="parTrans" cxnId="{0F762536-DA1A-3740-A9E8-3279FFFD93A9}">
      <dgm:prSet/>
      <dgm:spPr/>
      <dgm:t>
        <a:bodyPr/>
        <a:lstStyle/>
        <a:p>
          <a:endParaRPr lang="en-US"/>
        </a:p>
      </dgm:t>
    </dgm:pt>
    <dgm:pt modelId="{8A21449F-3C8C-C140-8653-046C81370456}" type="sibTrans" cxnId="{0F762536-DA1A-3740-A9E8-3279FFFD93A9}">
      <dgm:prSet/>
      <dgm:spPr/>
      <dgm:t>
        <a:bodyPr/>
        <a:lstStyle/>
        <a:p>
          <a:endParaRPr lang="en-US"/>
        </a:p>
      </dgm:t>
    </dgm:pt>
    <dgm:pt modelId="{B5299168-91B7-674D-97E3-D88323D31E67}">
      <dgm:prSet/>
      <dgm:spPr/>
      <dgm:t>
        <a:bodyPr/>
        <a:lstStyle/>
        <a:p>
          <a:pPr rtl="0"/>
          <a:r>
            <a:rPr lang="en-US" dirty="0" smtClean="0"/>
            <a:t>At that point a connection request is met with a message indicating that the system is full and to try again later</a:t>
          </a:r>
          <a:endParaRPr lang="en-US" dirty="0"/>
        </a:p>
      </dgm:t>
    </dgm:pt>
    <dgm:pt modelId="{AD944B3E-C4E5-9049-8501-D19095ED71C1}" type="parTrans" cxnId="{AE720CD4-E1D0-B54A-A01A-AC46287AEA66}">
      <dgm:prSet/>
      <dgm:spPr/>
      <dgm:t>
        <a:bodyPr/>
        <a:lstStyle/>
        <a:p>
          <a:endParaRPr lang="en-US"/>
        </a:p>
      </dgm:t>
    </dgm:pt>
    <dgm:pt modelId="{19AB7E7D-66DF-3A4D-BF93-88D09456580B}" type="sibTrans" cxnId="{AE720CD4-E1D0-B54A-A01A-AC46287AEA66}">
      <dgm:prSet/>
      <dgm:spPr/>
      <dgm:t>
        <a:bodyPr/>
        <a:lstStyle/>
        <a:p>
          <a:endParaRPr lang="en-US"/>
        </a:p>
      </dgm:t>
    </dgm:pt>
    <dgm:pt modelId="{F589C160-A361-EA4E-A783-99961EEDF9E0}" type="pres">
      <dgm:prSet presAssocID="{BF287FD4-1BAE-9E4A-B2C8-60D4806B25A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4101A5-766E-2043-8B91-E3504899DFCD}" type="pres">
      <dgm:prSet presAssocID="{3E8BD3D5-FB4C-F148-A5B6-CB6995CCE37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FAE46-D62E-F547-B908-2C8910826AC8}" type="pres">
      <dgm:prSet presAssocID="{76A507E1-BF32-9C4F-8C5A-DDCB4CAC7279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943DAB8-79DA-614E-9AE2-078CDBF9AECA}" type="pres">
      <dgm:prSet presAssocID="{76A507E1-BF32-9C4F-8C5A-DDCB4CAC7279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C48960A2-F897-234D-BD9C-A1AD5E608FE6}" type="pres">
      <dgm:prSet presAssocID="{5C71274A-FAAD-CE4F-B9CE-71C03A360B5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BED25B-E4BA-C34E-8466-5DF5C8329C0E}" type="pres">
      <dgm:prSet presAssocID="{29068278-2A24-F642-9D08-49E218916C8F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D61FD54-B252-4142-B47B-CFE1493C3858}" type="pres">
      <dgm:prSet presAssocID="{29068278-2A24-F642-9D08-49E218916C8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A0DE8F98-B363-8240-B4A5-366984F5E754}" type="pres">
      <dgm:prSet presAssocID="{31EBD2D9-7453-6F4D-987D-F2BDFBB728E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2F125-B410-B940-9B65-5636A8A9B969}" type="pres">
      <dgm:prSet presAssocID="{E2EEEA5A-9745-1C4E-B09A-FB05319DD4C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81F88D5B-AAE0-E440-AA67-A6E3B02216D2}" type="pres">
      <dgm:prSet presAssocID="{E2EEEA5A-9745-1C4E-B09A-FB05319DD4C2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C21E1F0-4D5A-5345-AD6D-DF1C4E58B79F}" type="pres">
      <dgm:prSet presAssocID="{384E9DF4-C810-FC41-BD40-D99A6F1D7F02}" presName="node" presStyleLbl="node1" presStyleIdx="3" presStyleCnt="5" custScaleX="126397" custScaleY="1171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467B28-CBFC-584C-905E-18BF0F2750F9}" type="pres">
      <dgm:prSet presAssocID="{15C653CD-26ED-754C-9AC0-B79DBBB27EBD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0B323E1-C1DA-0F4B-9AF4-78A2161867BC}" type="pres">
      <dgm:prSet presAssocID="{15C653CD-26ED-754C-9AC0-B79DBBB27EBD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B17C49C-5F9E-7C43-A2A7-9A15377FFA61}" type="pres">
      <dgm:prSet presAssocID="{F7443625-C1F8-DD41-8590-E8082C619BA7}" presName="node" presStyleLbl="node1" presStyleIdx="4" presStyleCnt="5" custScaleX="120211" custScaleY="128296" custLinFactNeighborX="-33304" custLinFactNeighborY="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9CBEA8-A970-A240-B2B8-EF6FBC4D2AE6}" type="presOf" srcId="{7E3C6BE5-8D41-E24E-B544-0DC512503079}" destId="{6B17C49C-5F9E-7C43-A2A7-9A15377FFA61}" srcOrd="0" destOrd="1" presId="urn:microsoft.com/office/officeart/2005/8/layout/process5"/>
    <dgm:cxn modelId="{77172DFF-6A47-2F41-A250-631588129EAC}" type="presOf" srcId="{76A507E1-BF32-9C4F-8C5A-DDCB4CAC7279}" destId="{3DAFAE46-D62E-F547-B908-2C8910826AC8}" srcOrd="0" destOrd="0" presId="urn:microsoft.com/office/officeart/2005/8/layout/process5"/>
    <dgm:cxn modelId="{394D20D0-0EF6-7443-9F59-3A5C57B1CBF3}" srcId="{BF287FD4-1BAE-9E4A-B2C8-60D4806B25AD}" destId="{5C71274A-FAAD-CE4F-B9CE-71C03A360B59}" srcOrd="1" destOrd="0" parTransId="{5412883B-7FAA-5A4B-9F7D-323E71C5F569}" sibTransId="{29068278-2A24-F642-9D08-49E218916C8F}"/>
    <dgm:cxn modelId="{0F762536-DA1A-3740-A9E8-3279FFFD93A9}" srcId="{F7443625-C1F8-DD41-8590-E8082C619BA7}" destId="{02F76604-8138-1948-A0FB-8D361B023C46}" srcOrd="1" destOrd="0" parTransId="{72339C9F-C354-AE4B-B103-6E21ACD178C1}" sibTransId="{8A21449F-3C8C-C140-8653-046C81370456}"/>
    <dgm:cxn modelId="{EF389DE0-0A1E-CF4A-8E94-138FCDA9C626}" type="presOf" srcId="{29068278-2A24-F642-9D08-49E218916C8F}" destId="{7D61FD54-B252-4142-B47B-CFE1493C3858}" srcOrd="1" destOrd="0" presId="urn:microsoft.com/office/officeart/2005/8/layout/process5"/>
    <dgm:cxn modelId="{421E02B9-8A63-6449-9B2D-D0D0B2265159}" srcId="{384E9DF4-C810-FC41-BD40-D99A6F1D7F02}" destId="{FDCE45E9-FDA3-DF43-9116-39A084C2B776}" srcOrd="1" destOrd="0" parTransId="{49F3397D-FDA9-B64A-9E07-38247A67E9A9}" sibTransId="{1872CBA5-03E8-3E4E-BEA0-443A15076C7C}"/>
    <dgm:cxn modelId="{19C2806C-C689-E943-A9CD-D2E1069BB233}" type="presOf" srcId="{15C653CD-26ED-754C-9AC0-B79DBBB27EBD}" destId="{24467B28-CBFC-584C-905E-18BF0F2750F9}" srcOrd="0" destOrd="0" presId="urn:microsoft.com/office/officeart/2005/8/layout/process5"/>
    <dgm:cxn modelId="{AA2FBA95-3BCE-8B46-A0C0-8811C1CAF341}" type="presOf" srcId="{29068278-2A24-F642-9D08-49E218916C8F}" destId="{93BED25B-E4BA-C34E-8466-5DF5C8329C0E}" srcOrd="0" destOrd="0" presId="urn:microsoft.com/office/officeart/2005/8/layout/process5"/>
    <dgm:cxn modelId="{15E02F58-DDDA-C94B-9C3F-7945DC4D18F5}" srcId="{BF287FD4-1BAE-9E4A-B2C8-60D4806B25AD}" destId="{3E8BD3D5-FB4C-F148-A5B6-CB6995CCE37C}" srcOrd="0" destOrd="0" parTransId="{C6EA32B0-AB4E-A14C-BF22-A93B681ED1ED}" sibTransId="{76A507E1-BF32-9C4F-8C5A-DDCB4CAC7279}"/>
    <dgm:cxn modelId="{53F6B7E2-2792-0D43-A5D2-141FAD3D9ADC}" type="presOf" srcId="{FDCE45E9-FDA3-DF43-9116-39A084C2B776}" destId="{AC21E1F0-4D5A-5345-AD6D-DF1C4E58B79F}" srcOrd="0" destOrd="2" presId="urn:microsoft.com/office/officeart/2005/8/layout/process5"/>
    <dgm:cxn modelId="{B54ED539-C726-E442-AA2A-BEA1FCECD0AD}" type="presOf" srcId="{5C71274A-FAAD-CE4F-B9CE-71C03A360B59}" destId="{C48960A2-F897-234D-BD9C-A1AD5E608FE6}" srcOrd="0" destOrd="0" presId="urn:microsoft.com/office/officeart/2005/8/layout/process5"/>
    <dgm:cxn modelId="{05159798-4490-0E40-9E5C-E651C4CF29AF}" type="presOf" srcId="{76A507E1-BF32-9C4F-8C5A-DDCB4CAC7279}" destId="{C943DAB8-79DA-614E-9AE2-078CDBF9AECA}" srcOrd="1" destOrd="0" presId="urn:microsoft.com/office/officeart/2005/8/layout/process5"/>
    <dgm:cxn modelId="{B75D98B0-DDB3-F24A-95F6-168926601B17}" srcId="{BF287FD4-1BAE-9E4A-B2C8-60D4806B25AD}" destId="{F7443625-C1F8-DD41-8590-E8082C619BA7}" srcOrd="4" destOrd="0" parTransId="{27C571B7-0256-C049-9B40-A2B0F2C2C329}" sibTransId="{499905AE-8D6C-4648-BF64-810A3CF30891}"/>
    <dgm:cxn modelId="{994F6AEE-BDEF-704E-80DE-EEE69A59889D}" type="presOf" srcId="{3E8BD3D5-FB4C-F148-A5B6-CB6995CCE37C}" destId="{9B4101A5-766E-2043-8B91-E3504899DFCD}" srcOrd="0" destOrd="0" presId="urn:microsoft.com/office/officeart/2005/8/layout/process5"/>
    <dgm:cxn modelId="{7129FDB1-AD4A-7140-ABCD-52850FFD073E}" type="presOf" srcId="{15C653CD-26ED-754C-9AC0-B79DBBB27EBD}" destId="{E0B323E1-C1DA-0F4B-9AF4-78A2161867BC}" srcOrd="1" destOrd="0" presId="urn:microsoft.com/office/officeart/2005/8/layout/process5"/>
    <dgm:cxn modelId="{9DF20388-AA1B-CD48-83BD-F9080E09C327}" srcId="{384E9DF4-C810-FC41-BD40-D99A6F1D7F02}" destId="{8B8E441D-66C9-CA41-9BEC-F7CD1CC46E26}" srcOrd="0" destOrd="0" parTransId="{60FBB1A5-23F3-DF4E-8214-B18CE33F08D1}" sibTransId="{F6153ACB-2B3C-2842-AE6B-3D03AE648DA4}"/>
    <dgm:cxn modelId="{A2CA7D54-B5D3-B44E-A2C0-C7CCC1C6EA28}" type="presOf" srcId="{F7443625-C1F8-DD41-8590-E8082C619BA7}" destId="{6B17C49C-5F9E-7C43-A2A7-9A15377FFA61}" srcOrd="0" destOrd="0" presId="urn:microsoft.com/office/officeart/2005/8/layout/process5"/>
    <dgm:cxn modelId="{1F4F1860-C6EE-E64C-BDF9-87A0306D0ABC}" type="presOf" srcId="{B5299168-91B7-674D-97E3-D88323D31E67}" destId="{6B17C49C-5F9E-7C43-A2A7-9A15377FFA61}" srcOrd="0" destOrd="3" presId="urn:microsoft.com/office/officeart/2005/8/layout/process5"/>
    <dgm:cxn modelId="{021118BD-6370-E446-8AFE-E10B74611CD4}" type="presOf" srcId="{384E9DF4-C810-FC41-BD40-D99A6F1D7F02}" destId="{AC21E1F0-4D5A-5345-AD6D-DF1C4E58B79F}" srcOrd="0" destOrd="0" presId="urn:microsoft.com/office/officeart/2005/8/layout/process5"/>
    <dgm:cxn modelId="{E19429B1-3A8C-7948-AF90-455B801DBE95}" srcId="{BF287FD4-1BAE-9E4A-B2C8-60D4806B25AD}" destId="{31EBD2D9-7453-6F4D-987D-F2BDFBB728EE}" srcOrd="2" destOrd="0" parTransId="{53BC0A39-18E0-FB43-9C5E-4E362DBF780E}" sibTransId="{E2EEEA5A-9745-1C4E-B09A-FB05319DD4C2}"/>
    <dgm:cxn modelId="{20659CFB-9BCC-0642-9095-46B2601B104B}" type="presOf" srcId="{BF287FD4-1BAE-9E4A-B2C8-60D4806B25AD}" destId="{F589C160-A361-EA4E-A783-99961EEDF9E0}" srcOrd="0" destOrd="0" presId="urn:microsoft.com/office/officeart/2005/8/layout/process5"/>
    <dgm:cxn modelId="{1D1AE592-DC50-9A41-9154-5EACDF6DEC01}" type="presOf" srcId="{E2EEEA5A-9745-1C4E-B09A-FB05319DD4C2}" destId="{81F88D5B-AAE0-E440-AA67-A6E3B02216D2}" srcOrd="1" destOrd="0" presId="urn:microsoft.com/office/officeart/2005/8/layout/process5"/>
    <dgm:cxn modelId="{AE720CD4-E1D0-B54A-A01A-AC46287AEA66}" srcId="{F7443625-C1F8-DD41-8590-E8082C619BA7}" destId="{B5299168-91B7-674D-97E3-D88323D31E67}" srcOrd="2" destOrd="0" parTransId="{AD944B3E-C4E5-9049-8501-D19095ED71C1}" sibTransId="{19AB7E7D-66DF-3A4D-BF93-88D09456580B}"/>
    <dgm:cxn modelId="{55E26801-BBCF-3241-B2C7-83E34579CF99}" type="presOf" srcId="{E2EEEA5A-9745-1C4E-B09A-FB05319DD4C2}" destId="{6902F125-B410-B940-9B65-5636A8A9B969}" srcOrd="0" destOrd="0" presId="urn:microsoft.com/office/officeart/2005/8/layout/process5"/>
    <dgm:cxn modelId="{3161AB54-BADE-284E-8E2C-57674C49E67E}" srcId="{F7443625-C1F8-DD41-8590-E8082C619BA7}" destId="{7E3C6BE5-8D41-E24E-B544-0DC512503079}" srcOrd="0" destOrd="0" parTransId="{5CCBD980-7B27-4C42-BB77-93E3D0DC4E9B}" sibTransId="{D6AB7D43-9991-3142-97F5-9E8228695709}"/>
    <dgm:cxn modelId="{0D16DE0D-DB68-1142-9F0B-BD4C497371AA}" srcId="{BF287FD4-1BAE-9E4A-B2C8-60D4806B25AD}" destId="{384E9DF4-C810-FC41-BD40-D99A6F1D7F02}" srcOrd="3" destOrd="0" parTransId="{E61A72F1-3EDA-4943-93F4-FC103E0A5BD6}" sibTransId="{15C653CD-26ED-754C-9AC0-B79DBBB27EBD}"/>
    <dgm:cxn modelId="{77F483C1-A898-0246-A59B-D11D70EF8CC0}" type="presOf" srcId="{02F76604-8138-1948-A0FB-8D361B023C46}" destId="{6B17C49C-5F9E-7C43-A2A7-9A15377FFA61}" srcOrd="0" destOrd="2" presId="urn:microsoft.com/office/officeart/2005/8/layout/process5"/>
    <dgm:cxn modelId="{EDDD6623-09C9-FC43-9F5D-EBA9144432BC}" type="presOf" srcId="{31EBD2D9-7453-6F4D-987D-F2BDFBB728EE}" destId="{A0DE8F98-B363-8240-B4A5-366984F5E754}" srcOrd="0" destOrd="0" presId="urn:microsoft.com/office/officeart/2005/8/layout/process5"/>
    <dgm:cxn modelId="{B7E7CF04-FF36-DB46-A1A7-ED73BD6A5F95}" type="presOf" srcId="{8B8E441D-66C9-CA41-9BEC-F7CD1CC46E26}" destId="{AC21E1F0-4D5A-5345-AD6D-DF1C4E58B79F}" srcOrd="0" destOrd="1" presId="urn:microsoft.com/office/officeart/2005/8/layout/process5"/>
    <dgm:cxn modelId="{8800DE68-14C6-8241-9F28-89A3130F914A}" type="presParOf" srcId="{F589C160-A361-EA4E-A783-99961EEDF9E0}" destId="{9B4101A5-766E-2043-8B91-E3504899DFCD}" srcOrd="0" destOrd="0" presId="urn:microsoft.com/office/officeart/2005/8/layout/process5"/>
    <dgm:cxn modelId="{D7973EAB-BFAD-7E44-A99F-B75B4726361E}" type="presParOf" srcId="{F589C160-A361-EA4E-A783-99961EEDF9E0}" destId="{3DAFAE46-D62E-F547-B908-2C8910826AC8}" srcOrd="1" destOrd="0" presId="urn:microsoft.com/office/officeart/2005/8/layout/process5"/>
    <dgm:cxn modelId="{D3FC6D90-0B66-E74D-9859-78D2691887C2}" type="presParOf" srcId="{3DAFAE46-D62E-F547-B908-2C8910826AC8}" destId="{C943DAB8-79DA-614E-9AE2-078CDBF9AECA}" srcOrd="0" destOrd="0" presId="urn:microsoft.com/office/officeart/2005/8/layout/process5"/>
    <dgm:cxn modelId="{552F520A-900E-DE48-90C1-AADD3B393439}" type="presParOf" srcId="{F589C160-A361-EA4E-A783-99961EEDF9E0}" destId="{C48960A2-F897-234D-BD9C-A1AD5E608FE6}" srcOrd="2" destOrd="0" presId="urn:microsoft.com/office/officeart/2005/8/layout/process5"/>
    <dgm:cxn modelId="{759C7049-F80D-574F-84DA-AFB16EBD4371}" type="presParOf" srcId="{F589C160-A361-EA4E-A783-99961EEDF9E0}" destId="{93BED25B-E4BA-C34E-8466-5DF5C8329C0E}" srcOrd="3" destOrd="0" presId="urn:microsoft.com/office/officeart/2005/8/layout/process5"/>
    <dgm:cxn modelId="{F8D9A2C8-E6CE-7746-941A-36B4E3D22C7F}" type="presParOf" srcId="{93BED25B-E4BA-C34E-8466-5DF5C8329C0E}" destId="{7D61FD54-B252-4142-B47B-CFE1493C3858}" srcOrd="0" destOrd="0" presId="urn:microsoft.com/office/officeart/2005/8/layout/process5"/>
    <dgm:cxn modelId="{8249A3C1-14CC-B846-9B0E-6840281C152B}" type="presParOf" srcId="{F589C160-A361-EA4E-A783-99961EEDF9E0}" destId="{A0DE8F98-B363-8240-B4A5-366984F5E754}" srcOrd="4" destOrd="0" presId="urn:microsoft.com/office/officeart/2005/8/layout/process5"/>
    <dgm:cxn modelId="{72BC4E1F-4457-484B-866F-9D3E7D7FD9F5}" type="presParOf" srcId="{F589C160-A361-EA4E-A783-99961EEDF9E0}" destId="{6902F125-B410-B940-9B65-5636A8A9B969}" srcOrd="5" destOrd="0" presId="urn:microsoft.com/office/officeart/2005/8/layout/process5"/>
    <dgm:cxn modelId="{5E7722A0-45C6-8C4F-BC28-371B13533947}" type="presParOf" srcId="{6902F125-B410-B940-9B65-5636A8A9B969}" destId="{81F88D5B-AAE0-E440-AA67-A6E3B02216D2}" srcOrd="0" destOrd="0" presId="urn:microsoft.com/office/officeart/2005/8/layout/process5"/>
    <dgm:cxn modelId="{D01522AA-5E1B-124F-A889-D2292ED58F8E}" type="presParOf" srcId="{F589C160-A361-EA4E-A783-99961EEDF9E0}" destId="{AC21E1F0-4D5A-5345-AD6D-DF1C4E58B79F}" srcOrd="6" destOrd="0" presId="urn:microsoft.com/office/officeart/2005/8/layout/process5"/>
    <dgm:cxn modelId="{E8C9459E-723A-1D42-9835-557DD9727E45}" type="presParOf" srcId="{F589C160-A361-EA4E-A783-99961EEDF9E0}" destId="{24467B28-CBFC-584C-905E-18BF0F2750F9}" srcOrd="7" destOrd="0" presId="urn:microsoft.com/office/officeart/2005/8/layout/process5"/>
    <dgm:cxn modelId="{B2190DDE-C776-D74E-B5B1-546E1AD97669}" type="presParOf" srcId="{24467B28-CBFC-584C-905E-18BF0F2750F9}" destId="{E0B323E1-C1DA-0F4B-9AF4-78A2161867BC}" srcOrd="0" destOrd="0" presId="urn:microsoft.com/office/officeart/2005/8/layout/process5"/>
    <dgm:cxn modelId="{479B5064-985F-E746-8994-4D54352AA072}" type="presParOf" srcId="{F589C160-A361-EA4E-A783-99961EEDF9E0}" destId="{6B17C49C-5F9E-7C43-A2A7-9A15377FFA6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0311E-025D-7344-A9FC-2AA1317E3F60}">
      <dsp:nvSpPr>
        <dsp:cNvPr id="0" name=""/>
        <dsp:cNvSpPr/>
      </dsp:nvSpPr>
      <dsp:spPr>
        <a:xfrm>
          <a:off x="1072" y="216497"/>
          <a:ext cx="2509451" cy="12547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set architecture (ISA)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822" y="253247"/>
        <a:ext cx="2435951" cy="1181225"/>
      </dsp:txXfrm>
    </dsp:sp>
    <dsp:sp modelId="{5B513F86-D07D-CC45-AADF-4F581EAF2C88}">
      <dsp:nvSpPr>
        <dsp:cNvPr id="0" name=""/>
        <dsp:cNvSpPr/>
      </dsp:nvSpPr>
      <dsp:spPr>
        <a:xfrm>
          <a:off x="252017" y="1471223"/>
          <a:ext cx="250945" cy="9410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1044"/>
              </a:lnTo>
              <a:lnTo>
                <a:pt x="250945" y="9410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05FA7-C2B7-ED40-873D-BBCA01E9ADCB}">
      <dsp:nvSpPr>
        <dsp:cNvPr id="0" name=""/>
        <dsp:cNvSpPr/>
      </dsp:nvSpPr>
      <dsp:spPr>
        <a:xfrm>
          <a:off x="502962" y="1784905"/>
          <a:ext cx="2007561" cy="1254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Defines the machine language instructions that a computer can follow</a:t>
          </a:r>
          <a:endParaRPr lang="en-US" sz="1100" kern="1200" dirty="0"/>
        </a:p>
      </dsp:txBody>
      <dsp:txXfrm>
        <a:off x="539712" y="1821655"/>
        <a:ext cx="1934061" cy="1181225"/>
      </dsp:txXfrm>
    </dsp:sp>
    <dsp:sp modelId="{8B292142-3417-9A49-B33C-60015EE3F03C}">
      <dsp:nvSpPr>
        <dsp:cNvPr id="0" name=""/>
        <dsp:cNvSpPr/>
      </dsp:nvSpPr>
      <dsp:spPr>
        <a:xfrm>
          <a:off x="252017" y="1471223"/>
          <a:ext cx="250945" cy="2509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9451"/>
              </a:lnTo>
              <a:lnTo>
                <a:pt x="250945" y="25094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74E98-2C79-2945-9F4F-74D267D60EC3}">
      <dsp:nvSpPr>
        <dsp:cNvPr id="0" name=""/>
        <dsp:cNvSpPr/>
      </dsp:nvSpPr>
      <dsp:spPr>
        <a:xfrm>
          <a:off x="502962" y="3353312"/>
          <a:ext cx="2007561" cy="1254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Boundary between hardware and software</a:t>
          </a:r>
          <a:endParaRPr lang="en-US" sz="1100" kern="1200" dirty="0"/>
        </a:p>
      </dsp:txBody>
      <dsp:txXfrm>
        <a:off x="539712" y="3390062"/>
        <a:ext cx="1934061" cy="1181225"/>
      </dsp:txXfrm>
    </dsp:sp>
    <dsp:sp modelId="{489FB5BC-4218-644F-A04B-E9381F972CA7}">
      <dsp:nvSpPr>
        <dsp:cNvPr id="0" name=""/>
        <dsp:cNvSpPr/>
      </dsp:nvSpPr>
      <dsp:spPr>
        <a:xfrm>
          <a:off x="3137886" y="216497"/>
          <a:ext cx="2509451" cy="12547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 binary interface (ABI)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74636" y="253247"/>
        <a:ext cx="2435951" cy="1181225"/>
      </dsp:txXfrm>
    </dsp:sp>
    <dsp:sp modelId="{FD2B6C68-7AE3-AD44-B0A5-B3647459FECC}">
      <dsp:nvSpPr>
        <dsp:cNvPr id="0" name=""/>
        <dsp:cNvSpPr/>
      </dsp:nvSpPr>
      <dsp:spPr>
        <a:xfrm>
          <a:off x="3388831" y="1471223"/>
          <a:ext cx="250945" cy="9410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1044"/>
              </a:lnTo>
              <a:lnTo>
                <a:pt x="250945" y="9410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EEB6A-69EB-CA4A-B92A-65BBC8B52B6B}">
      <dsp:nvSpPr>
        <dsp:cNvPr id="0" name=""/>
        <dsp:cNvSpPr/>
      </dsp:nvSpPr>
      <dsp:spPr>
        <a:xfrm>
          <a:off x="3639777" y="1784905"/>
          <a:ext cx="2007561" cy="1254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Defines a standard for binary portability across programs</a:t>
          </a:r>
          <a:endParaRPr lang="en-US" sz="1100" kern="1200" dirty="0"/>
        </a:p>
      </dsp:txBody>
      <dsp:txXfrm>
        <a:off x="3676527" y="1821655"/>
        <a:ext cx="1934061" cy="1181225"/>
      </dsp:txXfrm>
    </dsp:sp>
    <dsp:sp modelId="{FB7C3B48-6D64-704B-90A6-5F37E3C3BB64}">
      <dsp:nvSpPr>
        <dsp:cNvPr id="0" name=""/>
        <dsp:cNvSpPr/>
      </dsp:nvSpPr>
      <dsp:spPr>
        <a:xfrm>
          <a:off x="3388831" y="1471223"/>
          <a:ext cx="250945" cy="2509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9451"/>
              </a:lnTo>
              <a:lnTo>
                <a:pt x="250945" y="25094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D2F7F-49BB-5246-AC8B-04EE48185963}">
      <dsp:nvSpPr>
        <dsp:cNvPr id="0" name=""/>
        <dsp:cNvSpPr/>
      </dsp:nvSpPr>
      <dsp:spPr>
        <a:xfrm>
          <a:off x="3639777" y="3353312"/>
          <a:ext cx="2007561" cy="1254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Defines the system call interface to the operating system and the hardware resources and services available in a system through the user ISA</a:t>
          </a:r>
          <a:endParaRPr lang="en-US" sz="1100" kern="1200" dirty="0"/>
        </a:p>
      </dsp:txBody>
      <dsp:txXfrm>
        <a:off x="3676527" y="3390062"/>
        <a:ext cx="1934061" cy="1181225"/>
      </dsp:txXfrm>
    </dsp:sp>
    <dsp:sp modelId="{E55E10B5-5593-224E-9230-4EEE33A00367}">
      <dsp:nvSpPr>
        <dsp:cNvPr id="0" name=""/>
        <dsp:cNvSpPr/>
      </dsp:nvSpPr>
      <dsp:spPr>
        <a:xfrm>
          <a:off x="6274701" y="216497"/>
          <a:ext cx="2509451" cy="12547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 programming interface (API)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11451" y="253247"/>
        <a:ext cx="2435951" cy="1181225"/>
      </dsp:txXfrm>
    </dsp:sp>
    <dsp:sp modelId="{50BEA580-295E-FC4B-A921-B4CB91D3BCA7}">
      <dsp:nvSpPr>
        <dsp:cNvPr id="0" name=""/>
        <dsp:cNvSpPr/>
      </dsp:nvSpPr>
      <dsp:spPr>
        <a:xfrm>
          <a:off x="6525646" y="1471223"/>
          <a:ext cx="250945" cy="9410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1044"/>
              </a:lnTo>
              <a:lnTo>
                <a:pt x="250945" y="9410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EB3DA-A813-204C-9C44-BEE441A8A9C9}">
      <dsp:nvSpPr>
        <dsp:cNvPr id="0" name=""/>
        <dsp:cNvSpPr/>
      </dsp:nvSpPr>
      <dsp:spPr>
        <a:xfrm>
          <a:off x="6776591" y="1784905"/>
          <a:ext cx="2007561" cy="1254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Gives a program access to the hardware resources and services available in a system through the user ISA supplemented with high-level language (HLL) library calls</a:t>
          </a:r>
          <a:endParaRPr lang="en-US" sz="1100" kern="1200" dirty="0"/>
        </a:p>
      </dsp:txBody>
      <dsp:txXfrm>
        <a:off x="6813341" y="1821655"/>
        <a:ext cx="1934061" cy="1181225"/>
      </dsp:txXfrm>
    </dsp:sp>
    <dsp:sp modelId="{CD026FB4-5266-8543-8F4A-2A2135869993}">
      <dsp:nvSpPr>
        <dsp:cNvPr id="0" name=""/>
        <dsp:cNvSpPr/>
      </dsp:nvSpPr>
      <dsp:spPr>
        <a:xfrm>
          <a:off x="6525646" y="1471223"/>
          <a:ext cx="250945" cy="2509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9451"/>
              </a:lnTo>
              <a:lnTo>
                <a:pt x="250945" y="25094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C786AE-8BBB-AF42-BE5E-D9161738A40A}">
      <dsp:nvSpPr>
        <dsp:cNvPr id="0" name=""/>
        <dsp:cNvSpPr/>
      </dsp:nvSpPr>
      <dsp:spPr>
        <a:xfrm>
          <a:off x="6776591" y="3353312"/>
          <a:ext cx="2007561" cy="1254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Using an API enables application software to be ported easily to other systems that support the same API</a:t>
          </a:r>
          <a:endParaRPr lang="en-US" sz="1100" kern="1200" dirty="0"/>
        </a:p>
      </dsp:txBody>
      <dsp:txXfrm>
        <a:off x="6813341" y="3390062"/>
        <a:ext cx="1934061" cy="1181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101A5-766E-2043-8B91-E3504899DFCD}">
      <dsp:nvSpPr>
        <dsp:cNvPr id="0" name=""/>
        <dsp:cNvSpPr/>
      </dsp:nvSpPr>
      <dsp:spPr>
        <a:xfrm>
          <a:off x="7634" y="955341"/>
          <a:ext cx="2281981" cy="1369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Determines which programs are submitted for processing</a:t>
          </a:r>
          <a:endParaRPr lang="en-US" sz="1300" kern="1200" dirty="0"/>
        </a:p>
      </dsp:txBody>
      <dsp:txXfrm>
        <a:off x="47736" y="995443"/>
        <a:ext cx="2201777" cy="1288984"/>
      </dsp:txXfrm>
    </dsp:sp>
    <dsp:sp modelId="{3DAFAE46-D62E-F547-B908-2C8910826AC8}">
      <dsp:nvSpPr>
        <dsp:cNvPr id="0" name=""/>
        <dsp:cNvSpPr/>
      </dsp:nvSpPr>
      <dsp:spPr>
        <a:xfrm>
          <a:off x="2490430" y="1356970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90430" y="1470156"/>
        <a:ext cx="338646" cy="339559"/>
      </dsp:txXfrm>
    </dsp:sp>
    <dsp:sp modelId="{C48960A2-F897-234D-BD9C-A1AD5E608FE6}">
      <dsp:nvSpPr>
        <dsp:cNvPr id="0" name=""/>
        <dsp:cNvSpPr/>
      </dsp:nvSpPr>
      <dsp:spPr>
        <a:xfrm>
          <a:off x="3202409" y="955341"/>
          <a:ext cx="2281981" cy="1369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Once submitted, a job becomes a process for the short term scheduler</a:t>
          </a:r>
          <a:endParaRPr lang="en-US" sz="1300" kern="1200" dirty="0"/>
        </a:p>
      </dsp:txBody>
      <dsp:txXfrm>
        <a:off x="3242511" y="995443"/>
        <a:ext cx="2201777" cy="1288984"/>
      </dsp:txXfrm>
    </dsp:sp>
    <dsp:sp modelId="{93BED25B-E4BA-C34E-8466-5DF5C8329C0E}">
      <dsp:nvSpPr>
        <dsp:cNvPr id="0" name=""/>
        <dsp:cNvSpPr/>
      </dsp:nvSpPr>
      <dsp:spPr>
        <a:xfrm>
          <a:off x="5685205" y="1356970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685205" y="1470156"/>
        <a:ext cx="338646" cy="339559"/>
      </dsp:txXfrm>
    </dsp:sp>
    <dsp:sp modelId="{A0DE8F98-B363-8240-B4A5-366984F5E754}">
      <dsp:nvSpPr>
        <dsp:cNvPr id="0" name=""/>
        <dsp:cNvSpPr/>
      </dsp:nvSpPr>
      <dsp:spPr>
        <a:xfrm>
          <a:off x="6397183" y="955341"/>
          <a:ext cx="2281981" cy="1369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In some systems a newly created process begins in a swapped-out condition, in which case it is added to a queue for the medium-term scheduler</a:t>
          </a:r>
          <a:endParaRPr lang="en-US" sz="1300" kern="1200" dirty="0"/>
        </a:p>
      </dsp:txBody>
      <dsp:txXfrm>
        <a:off x="6437285" y="995443"/>
        <a:ext cx="2201777" cy="1288984"/>
      </dsp:txXfrm>
    </dsp:sp>
    <dsp:sp modelId="{6902F125-B410-B940-9B65-5636A8A9B969}">
      <dsp:nvSpPr>
        <dsp:cNvPr id="0" name=""/>
        <dsp:cNvSpPr/>
      </dsp:nvSpPr>
      <dsp:spPr>
        <a:xfrm rot="5816183">
          <a:off x="7132519" y="2521224"/>
          <a:ext cx="528028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7236318" y="2540756"/>
        <a:ext cx="339559" cy="369620"/>
      </dsp:txXfrm>
    </dsp:sp>
    <dsp:sp modelId="{AC21E1F0-4D5A-5345-AD6D-DF1C4E58B79F}">
      <dsp:nvSpPr>
        <dsp:cNvPr id="0" name=""/>
        <dsp:cNvSpPr/>
      </dsp:nvSpPr>
      <dsp:spPr>
        <a:xfrm>
          <a:off x="5794808" y="3313518"/>
          <a:ext cx="2884356" cy="1604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Batch system</a:t>
          </a:r>
          <a:endParaRPr lang="en-US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Newly submitted jobs are routed to disk and held in a batch queue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The long-term scheduler creates processes from the queue when it can</a:t>
          </a:r>
          <a:endParaRPr lang="en-US" sz="1000" kern="1200" dirty="0"/>
        </a:p>
      </dsp:txBody>
      <dsp:txXfrm>
        <a:off x="5841794" y="3360504"/>
        <a:ext cx="2790384" cy="1510251"/>
      </dsp:txXfrm>
    </dsp:sp>
    <dsp:sp modelId="{24467B28-CBFC-584C-905E-18BF0F2750F9}">
      <dsp:nvSpPr>
        <dsp:cNvPr id="0" name=""/>
        <dsp:cNvSpPr/>
      </dsp:nvSpPr>
      <dsp:spPr>
        <a:xfrm rot="10796926">
          <a:off x="4540220" y="3834680"/>
          <a:ext cx="886575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4709999" y="3947790"/>
        <a:ext cx="716796" cy="339559"/>
      </dsp:txXfrm>
    </dsp:sp>
    <dsp:sp modelId="{6B17C49C-5F9E-7C43-A2A7-9A15377FFA61}">
      <dsp:nvSpPr>
        <dsp:cNvPr id="0" name=""/>
        <dsp:cNvSpPr/>
      </dsp:nvSpPr>
      <dsp:spPr>
        <a:xfrm>
          <a:off x="1378832" y="3241335"/>
          <a:ext cx="2743192" cy="1756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Time-sharing system</a:t>
          </a:r>
          <a:endParaRPr lang="en-US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A process request is generated when a user attempts to connect to the system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OS will accept all authorized comers until the system is saturated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At that point a connection request is met with a message indicating that the system is full and to try again later</a:t>
          </a:r>
          <a:endParaRPr lang="en-US" sz="1000" kern="1200" dirty="0"/>
        </a:p>
      </dsp:txBody>
      <dsp:txXfrm>
        <a:off x="1430281" y="3292784"/>
        <a:ext cx="2640294" cy="1653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DE67645-5074-6B40-968B-51C2D143C15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7936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3FBE658-3263-9741-A1BA-D173C69310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5444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8 “Operating</a:t>
            </a:r>
            <a:r>
              <a:rPr lang="en-US" baseline="0" dirty="0" smtClean="0">
                <a:latin typeface="Times New Roman" pitchFamily="-110" charset="0"/>
              </a:rPr>
              <a:t> System Support</a:t>
            </a:r>
            <a:r>
              <a:rPr lang="en-US" dirty="0" smtClean="0">
                <a:latin typeface="Times New Roman" pitchFamily="-110" charset="0"/>
              </a:rPr>
              <a:t>”.</a:t>
            </a:r>
            <a:endParaRPr lang="en-AU" dirty="0" smtClean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24390-6A62-834F-9CC1-623F3723F203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Early processors were very expensive, and therefore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important to maximize processor utilization. The wasted time due to scheduling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setup time was unacceptable.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improve utilization, simple batch operating systems were developed.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 system, also called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monitor,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user no longer has direct access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processor. Rather, the user submits the job on cards or tape to a computer operator,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who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batches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jobs together sequentially and places the entire batch on an input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for use by the monitor.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understand how this scheme works, let us look at it from two points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view: that of the monitor and that of the processor. From the point of view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monitor, the monitor controls the sequence of events. For this to be so, much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monitor must always be in main memory and available for execution (Figure 8.3).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portion is referred to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resident monitor.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rest of the monitor consists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utilities and common functions that are loaded as subroutines to the user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beginning of any job that requires them. The monitor reads in jobs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time from the input device (typically a card reader or magnetic tape drive). As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read in, the current job is placed in the user program area, and control is passed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job. When the job is completed, it returns control to the monitor, which immediately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reads in the next job. The results of each job are printed out for delivery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99C4B3-BF83-A94A-86AD-58A24950611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Now consider this sequence from the point of view of the processor. At a certain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in time, the processor is executing instructions from the portion of 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containing the monitor. These instructions cause the next job to be read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to another portion of main memory. Once a job has been read in, the 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will encounter in the monitor a branch instruction that instructs the processor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continue execution at the start of the user program. The processor will then execute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instruction in the user’s program until it encounters an ending or error condition.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event causes the processor to fetch its next instruction from the monitor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program. Thus the phrase “control is passed to a job” simply means that the 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now fetching and executing instructions in a user program, and “control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returned to the monitor” means that the processor is now fetching and executing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from the monitor program.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should be clear that the monitor handles the scheduling problem. A batch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jobs is queued up, and jobs are executed as rapidly as possible, with no intervening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idle time.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about the job setup time? The monitor handles this as well. With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job, instructions are included in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job control language (JCL).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special type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programming language used to provide instructions to the monitor. A simple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 is that of a user submitting a program written in FORTRAN plus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to be used by the program. Each FORTRAN instruction and each item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is on a separate punched card or a separate record on tape. In addition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FORTRAN and data lines, the job includes job control instructions, which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denoted by the beginning “$”.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execute this job, the monitor reads the $FTN line and loads the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compiler from its mass storage (usually tape). The compiler translates the user’s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into object code, which is stored in memory or mass storage. If it is stored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memory, the operation is referred to as “compile, load, and go.” If it is stored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tape, then the $LOAD instruction is required. This instruction is read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monitor, which regains control after the compile operation. The monitor invokes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loader, which loads the object program into memory in place of the compiler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transfers control to it. In this manner, a large segment of main memory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shared among different subsystems, although only one such subsystem could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resident and executing at a time.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see that the monitor, or batch OS, is simply a computer program. It relies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ability of the processor to fetch instructions from various portions of 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in order to seize and relinquish control alternately.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EB735A-2130-4B42-940E-D8E5F666A931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Certain other hardware features are also desirable: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protection: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the user program is executing, it must not alter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area containing the monitor. If such an attempt is made, the 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should detect an error and transfer control to the monitor.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monitor would then abort the job, print out an error message, and load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next job.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timer is used to prevent a single job from monopolizing the system.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timer is set at the beginning of each job. If the timer expires, an interrupt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occurs, and control returns to the monitor.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Privileged instructions: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Certain instructions are designated privileged and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executed only by the monitor. If the processor encounters such an instruction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executing a user program, an error interrupt occurs. Among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privileged instructions are I/O instructions, so that the monitor retains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all I/O devices. This prevents, for example, a user program from accidentally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reading job control instructions from the next job. If a user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wishes to perform I/O, it must request that the monitor perform the operation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it. If a privileged instruction is encountered by the processor while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executing a user program, the processor hardware considers this an error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transfers control to the monitor.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Early computer models did not have this capability. This feature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gives the OS more flexibility in relinquishing control to and regaining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user programs.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time alternates between execution of user programs and execution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monitor. There have been two sacrifices: Some main memory is now given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to the monitor and some processor time is consumed by the monitor. Both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these are forms of overhead. Even with this overhead, the simple batch system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improves utilization of the computer.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4CBD3-20C4-0740-AFB7-AB2F2EA5B57E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 with the automatic job sequencing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a simple batch OS, the processor is often idle. The problem is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devices are slow compared to the processor. Figure 8.4 details a representative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calculation. The calculation concerns a program that processes a file of records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performs, on average, 100 processor instructions per record. In this example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spends over 96% of its time waiting for I/O devices to finish transferring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data! Figure 8.5a illustrates this situation.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1FE56-B73B-7E4A-B296-A77C30E0F824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spends a certain amount of time executing, until it reaches an I/O instruction. It must then wait until that I/O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concludes before proceeding.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inefficiency is not necessary. We know that there must be enough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hold the OS (resident monitor) and one user program. Suppose that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room for the OS and two user programs. Now, when one job needs to wait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I/O, the processor can switch to the other job, which likely is not waiting for I/O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8.5b). Furthermore, we might expand memory to hold three, four, or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programs and switch among all of them (Figure 8.5c). This technique is 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multiprogramming,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multitasking.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the central theme of modern operating systems.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with a simple batch system, a multiprogramming batch system must rely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certain computer hardware features. The most notable additional feature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useful for multiprogramming is the hardware that supports I/O interrupts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DMA. With interrupt-driven I/O or DMA, the processor can issue an I/O command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one job and proceed with the execution of another job while the I/O is carried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by the device controller. When the I/O operation is complete, the processor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interrupted and control is passed to an interrupt-handling program in the OS.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 will then pass control to another job.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example illustrates the benefit of multiprogramming. Consider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with 250 Mbytes of available memory (not used by the OS), a disk, a terminal,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printer. Three programs, JOB1, JOB2, and JOB3, are submitted for execution 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same time, with the attributes listed in Table 8.1. We assume minimal processor requirements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JOB2 and JOB3 and continuous disk and printer use by JOB3. For a simple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batch environment, these jobs will be executed in sequence. Thus, JOB1 completes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 minutes. JOB2 must wait until the 5 minutes is over and then completes 15 minutes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after that. JOB3 Begins after 20 minutes and completes at 30 minutes from the time it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initially submitted.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3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average resource utilization, throughput, and response times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shown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uniprogramming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column of Table 8.2. Device-by-device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utilization is illustrated in Figure 8.6a. It is evident that there is gross underutilization for all resources when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averaged over the required 30-minute time period.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Now suppose that the jobs are run concurrently under a multiprogramming OS. Because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little resource contention between the jobs, all three can run in nearly minimum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 while coexisting with the others in the computer (assuming that JOB2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JOB3 are allotted enough processor time to keep their input and output operations active).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JOB1 will still require 5 minutes to complete but at the end of that time, JOB2 will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one-third finished, and JOB3 will be half finished. All three jobs will have finished within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15 minutes. The improvement is evident when examining the multiprogramming column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Table 8.2, obtained from the histogram shown in Figure 8.6b.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Multiprogramming operating systems are fairly sophisticated compared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single-program, or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uniprogramming, systems.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have several jobs ready to run,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jobs must be kept in main memory, requiring some form of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management.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addition, if several jobs are ready to run, the processor must decide which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run, which requires some algorithm for scheduling. These concepts are discussed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later in this chapter.</a:t>
            </a:r>
          </a:p>
          <a:p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20714-CAAE-9747-9963-CB7650F17A86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use of multiprogramming, batch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quite efficient. However, for many jobs, it is desirable to provide a mode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the user interacts directly with the computer. Indeed, for some jobs, such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transaction processing, an interactive mode is essential.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Today, the requirement for an interactive computing facility can be, and often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is, met by the use of a dedicated microcomputer. That option was not available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1960s, when most computers were big and costly. Instead, time sharing was developed.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multiprogramming allows the processor to handle multiple batch jobs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time, multiprogramming can be used to handle multiple interactive jobs.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latter case, the technique is referred to as time sharing, because the processor’s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 is shared among multiple users. In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time-sharing system,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users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simultaneously access the system through terminals, with the OS interleaving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execution of each user program in a short burst or quantum of computation. Thus,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there are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users actively requesting service at one time, each user will only see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average 1/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effective computer speed, not counting OS overhead.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However, given the relatively slow human reaction time, the response time on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properly designed system should be comparable to that on a dedicated computer.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batch multiprogramming and time sharing use multiprogramming.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differences are listed in Table 8.3.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Although the focus of this text is computer hardware, there is one area of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needs to be addressed: the computer’s OS. The OS is a program that manages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computer’s resources, provides services for programmers, and schedules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execution of other programs. Some understanding of operating systems is essential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appreciate the mechanisms by which the CPU controls the computer system.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particular, explanations of the effect of interrupts and of the management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hierarchy are best explained in this context.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chapter begins with an overview and brief history of operating systems.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bulk of the chapter looks at the two OS functions that are most relevant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study of computer organization and architecture: scheduling and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DF9366-8D9A-854E-A2CD-8CEBDC96DE66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key to multiprogramming is scheduling. In fact, four types of scheduling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involved (Table 8.4). We will explore these presently. But first, we introduce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concept of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process. This term was first used by the designers of the Multics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 in the 1960s. It is a somewhat more general term than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job. Many definitions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have been given for the term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process, including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program in execution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“animated spirit” of a program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That entity to which a processor is assigned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2D9DEA-18F1-2144-B828-BBEA77AAAF18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long-term scheduler determines which programs are admitted to the system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processing. Thus, it controls the degree of multiprogramming (number of processes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memory). Once admitted, a job or user program becomes a process and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added to the queue for the short-term scheduler. In some systems, a newly created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 begins in a swapped-out condition, in which case it is added to a queue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medium-term scheduler.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batch system, or for the batch portion of a general-purpose OS, newly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submitted jobs are routed to disk and held in a batch queue. The long-term scheduler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creates processes from the queue when it can. There are two decisions involved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here. First, the scheduler must decide that the OS can take on one or more additional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processes. Second, the scheduler must decide which job or jobs to accept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turn into processes. The criteria used may include priority, expected execution time,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I/O requirements.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interactive programs in a time-sharing system, a process request is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 user attempts to connect to the system. Time-sharing users are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simply queued up and kept waiting until the system can accept them. Rather,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 will accept all authorized comers until the system is saturated, using some predefined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measure of saturation. At that point, a connection request is met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indicating that the system is full and the user should try again later.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17991-1536-934F-9F77-EB9F02155C85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Medium-term scheduling is part of the swapping function, described in Section 8.3.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the swapping-in decision is based on the need to manage the degree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multiprogramming. On a system that does not use virtual memory, memory management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also an issue. Thus, the swapping-in decision will consider the memory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requirements of the swapped-out processes.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long-term scheduler executes relatively infrequently and makes the coarse grained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decision of whether or not to take on a new process, and which one to take.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short-term scheduler, also known as the dispatcher, executes frequently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makes the fine-grained decision of which job to execute next.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31A88E-B5EE-2A4C-8D66-5FA6EB653DCE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understand the operation of the short-term scheduler,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to consider the concept of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 state.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the lifetime of a process,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status will change a number of times. Its status at any point in time is referred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state.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term state is used because it connotes that certain information exists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defines the status at that point. At minimum, there are five defined states for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 (Figure 8.7):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program is admitted by the high-level scheduler but is not yet 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execute. The OS will initialize the process, moving it to the ready state.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 is ready to execute and is awaiting access to the processor.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Running: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 is being executed by the processor.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Waiting: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 is suspended from execution waiting for some system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resource, such as I/O.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Halted: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 has terminated and will be destroyed by the OS.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each process in the system, the OS must maintain information indicating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state of the process and other information necessary for process execution.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this purpose, each process is represented in the OS by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 control block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8.8), which typically contains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current process has a unique identifier.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current state of the process (new, ready, and so on).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Priority: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Relative priority level.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counter: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address of the next instruction in the program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pointers: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starting and ending locations of the process in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Context data: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are data that are present in registers in the 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the process is executing, and they will be discussed in Part Three.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now, it is enough to say that these data represent the “context” of the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context data plus the program counter are saved when the process leaves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running state. They are retrieved by the processor when it resumes execution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status information: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Includes outstanding I/O requests, I/O devices (e.g., tape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drives) assigned to this process, a list of files assigned to the process, and so 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Accounting information: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include the amount of processor time and clock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 used, time limits, account numbers, and so 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scheduler accepts a new job or user request for execution, it creates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blank process control block and places the associated process in the new state.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After the system has properly filled in the process control block, the process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transferred to the ready state.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understand how the OS manages the scheduling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various jobs in memory, let us begin by considering the simple example in Figure 8.9.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figure shows how main memory is partitioned at a given point in time.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kernel of the OS is, of course, always resident. In addition, there are a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active processes, including A and B, each of which is allocated a portion of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begin at a point in time when process A is running. The processor is executing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from the program contained in A’s memory partition. At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later point in time, the processor ceases to execute instructions in A and begins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executing instructions in the OS area. This will happen for one of three reasons: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Process A issues a service call (e.g., an I/O request) to the OS. Execution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suspended until this call is satisfied by the OS.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Process A causes an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An interrupt is a hardware-generated signal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processor. When this signal is detected, the processor ceases to execute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transfers to the interrupt handler in the OS. A variety of events related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will cause an interrupt. One example is an error, such as attempting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 a privileged instruction. Another example is a timeout; to prevent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process from monopolizing the processor, each process is only granted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for a short period at a time.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Some event unrelated to process A that requires attention causes an interrupt.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example is the completion of an I/O operation.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any case, the result is the following. The processor saves the current context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and the program counter for A in A’s process control block and then begins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executing in the OS. The OS may perform some work, such as initiating an I/O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operation. Then the short-term-scheduler portion of the OS decides which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executed next. In this example, B is chosen. The OS instructs the 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restore B’s context data and proceed with the execution of B where it left 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25CE4-6F38-1941-B8FA-945955E30D9A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simple example highlights the basic functioning of the short-term scheduler.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8.10 shows the major elements of the OS involved in the multiprogramming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scheduling of processes. The OS receives control of the processor 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 handler if an interrupt occurs and at the service-call handler if a service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call occurs. Once the interrupt or service call is handled, the short-term scheduler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invoked to select a process for execution.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do its job, the OS maintains a number of queues. Each queue is simply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waiting list of processes waiting for some resource.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long-term queue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list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jobs waiting to use the system. As conditions permit, the high-level scheduler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allocate memory and create a process for one of the waiting items.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short-term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queue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all processes in the ready state. Any one of these processes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the processor next. It is up to the short-term scheduler to pick one. Generally,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done with a round-robin algorithm, giving each process some time in turn.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Priority levels may also be used. Finally, there is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queue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each I/O device.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than one process may request the use of the same I/O device. All processes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waiting to use each device are lined up in that device’s queue.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38DFC-C4D1-CB4B-903E-A423AA7F535C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8.11 suggests how processes progress through the computer under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of the OS. Each process request (batch job, user-defined interactive job)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placed in the long-term queue. As resources become available, a process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becomes a process and is then placed in the ready state and put in the short-term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queue. The processor alternates between executing OS instructions and executing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processes. While the OS is in control, it decides which process in the short-term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queue should be executed next. When the OS has finished its immediate tasks,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turns the processor over to the chosen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was mentioned earlier, a process being executed may be suspended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variety of reasons. If it is suspended because the process requests I/O, then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placed in the appropriate I/O queue. If it is suspended because of a timeout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OS must attend to pressing business, then it is placed in the ready state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put into the short-term queue.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we mention that the OS also manages the I/O queues. When an I/O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is completed, the OS removes the satisfied process from that I/O queue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places it in the short-term queue. It then selects another waiting process (if any)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signals for the I/O device to satisfy that process’s request.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C79075-4A13-934D-9F95-23570E450F23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 could be expanded, and so be able to accommodate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processes. But there are two flaws in this approach. First, main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expensive, even today. Second, the appetite of programs for memory has grown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fast as the cost of memory has dropped. So larger memory results in larger processes,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more 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solution is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swapping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depicted in Figure 8.12. We have a long-term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queue of process requests, typically stored on disk. These are brought in, one at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time, as space becomes available. As processes are completed, they are moved 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main memory. Now the situation will arise that none of the processes in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the ready state (e.g., all are waiting on an I/O operation). Rather than remain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idle, the processor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swaps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these processes back out to disk into an intermediate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queue. This is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queue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of existing processes that have been temporarily kicked 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memory. The OS then brings in another process from the intermediate queue,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honors a new process request from the long-term queue. Execution then continues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newly arrived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Swapping, however, is an I/O operation, and therefore there is the potential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making the problem worse, not better. But because disk I/O is generally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fastest I/O on a system (e.g., compared with tape or printer I/O), swapping will usually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enhance performance. A more sophisticated scheme, involving virtual memory,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improves performance over simple swapping. This will be discussed shortly. But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first, we must prepare the ground by explaining partitioning and paging.</a:t>
            </a:r>
            <a:endParaRPr lang="en-GB" i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3B23DC-2499-7F48-80FF-28CE0A05C5A4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simplest scheme for partitioning available memory is to use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fixed-size partitions,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shown in Figure 8.13. Note that, although the partitions are of fixed size,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need not be of equal size. When a process is brought into memory, it is placed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smallest available partition that will hold it.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 with the use of unequal fixed-size partitions, there will be wasted memory.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most cases, a process will not require exactly as much memory as provided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partition. For example, a process that requires 3M bytes of memory would be placed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4M partition of Figure 8.13b, wasting 1M that could be used by another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more efficient approach is to use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variable-size partitions. When a process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brought into memory, it is allocated exactly as much memory as it requires and no more.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7C0166-A31A-9042-8882-4616FE6B2170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OS is a program that controls the execution of application programs and acts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interface between applications and the computer hardware. It can be thought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having two objectives: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Convenience: An OS makes a computer more convenient to use.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Efficiency: An OS allows the computer system resources to be used in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efficient manner.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hardware and software used in providing applications to a user can be viewed in a layered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hierarchical fashion, as depicted in Figure 8.1. The user of those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end user, generally is not concerned with the computer’s architecture. Thus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end user views a computer system in terms of an application. That application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expressed in a programming language and is developed by an application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programmer. To develop an application program as a set of processor instructions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completely responsible for controlling the computer hardware would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overwhelmingly complex task. To ease this task, a set of systems programs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provided. Some of these programs are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utilities. These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frequently used functions that assist in program creation, the management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files, and the control of I/O devices. A programmer makes use of these facilities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developing an application, and the application, while it is running, invokes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utilities to perform certain functions.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7A2226-CDEA-B945-B647-6EE1D209ACDA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example, using 64 Mbytes of main memory, is shown in Figure 8.14.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Initially, main memory is empty, except for the OS (a). The first three processes are loaded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in, starting where the OS ends and occupying just enough space for each process (b, c, d).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leaves a “hole” at the end of memory that is too small for a fourth process. At some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point, none of the processes in memory is ready. The OS swaps out process 2 (e), 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leaves sufficient room to load a new process, process 4 (f). Because process 4 is smaller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than process 2, another small hole is created. Later, a point is reached at which none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processes in main memory is ready, but process 2, in the Ready-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Suspend state, is available. Because there is insufficient room in memory for process 2,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OS swaps process 1 out (g) and swaps process 2 back in (h).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we consider ways of dealing with the shortcomings of partitioning,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clear up one loose end. Consider Figure 8.14; it should be obvious that a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not likely to be loaded into the same place in main memory each time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swapped in. Furthermore, if compaction is used, a process may be shifted while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memory. A process in memory consists of instructions plus data. The instructions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will contain addresses for memory locations of two types: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Addresses of data items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Addresses of instructions, used for branching instructions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these addresses are not fixed. They will change each time a process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swapped in. To solve this problem, a distinction is made between logical addresses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physical addresses.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address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expressed as a location relative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beginning of the program. Instructions in the program contain only logical addresses.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address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an actual location in main memory. When the processor executes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process, it automatically converts from logical to physical address by adding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current starting location of the process, called its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 address,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each logical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address. This is another example of a processor hardware feature designed to meet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OS requirement. The exact nature of this hardware feature depends on the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management strategy in use. We will see several examples later in this chapter.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3B23DC-2499-7F48-80FF-28CE0A05C5A4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unequal fixed-size and variable-size partitions are inefficient in the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Suppose, however, that memory is partitioned into equal fixed-size chunks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relatively small, and that each process is also divided into small fixed-size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chunks of some size. Then the chunks of a program, 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pages, could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assigned to available chunks of memory, 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frames, or page frames.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most,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the wasted space in memory for that process is a fraction of the last page.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8.15 shows an example of the use of pages and frames. At a given point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time, some of the frames in memory are in use and some are free. The list of free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frames is maintained by the OS. Process A, stored on disk, consists of four pages.</a:t>
            </a:r>
            <a:endParaRPr lang="en-GB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it comes time to load this process, the OS finds four free frames and loads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four pages of the process A into the four frames.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EAAEB0-6D68-B44A-8EA8-DDDE8DA4850E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Now suppose, as in this example, that there are not sufficient unused contiguous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frames to hold the process. Does this prevent the OS from loading A?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answer is no, because we can once again use the concept of logical address.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simple base address will no longer suffice. Rather, the OS maintains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 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each process. The page table shows the frame location for each page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process. Within the program, each logical address consists of a page number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relative address within the page. Recall that in the case of simple partitioning,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address is the location of a word relative to the beginning of the program;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translates that into a physical address. With paging, the logical-to-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address translation is still done by processor hardware. The 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know how to access the page table of the current process. Presented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address (page number, relative address), the processor uses the page 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produce a physical address (frame number, relative address). An example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shown in Figure 8.16.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approach solves the problems raised earlier. Main memory is divided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into many small equal-size frames. Each process is divided into frame-size pages: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smaller processes require fewer pages, larger processes require more. When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 is brought in, its pages are loaded into available frames, and a page 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set up.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A70F0F-8DD2-CD4E-9204-018B7F98FA47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use of paging, truly effective multiprogramming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 came into being. Furthermore, the simple tactic of breaking a process 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into pages led to the development of another important concept: virtual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understand virtual memory, we must add a refinement to the paging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scheme just discussed. That refinement is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demand paging,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simply means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page of a process is brought in only when it is needed, that is, on demand.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Consider a large process, consisting of a long program plus a number of arrays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data. Over any short period of time, execution may be confined to a small section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program (e.g., a subroutine), and perhaps only one or two arrays of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being used. This is the principle of locality, which we introduced in Appendix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4A. It would clearly be wasteful to load in dozens of pages for that process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a few pages will be used before the program is suspended. We can make better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of memory by loading in just a few pages. Then, if the program branches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an instruction on a page not in main memory, or if the program references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page not in memory,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 fault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triggered. This tells the OS to bring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desired page.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at any one time, only a few pages of any given process are in memory,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therefore more processes can be maintained in memory. Furthermore, time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saved because unused pages are not swapped in and out of memory. However,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 must be clever about how it manages this scheme. When it brings one page in,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throw another page out; this is 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 replacement.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it throws out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 just before it is about to be used, then it will just have to go get that page again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almost immediately. Too much of this leads to a condition 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thrashing: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spends most of its time swapping pages rather than executing instructions.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avoidance of thrashing was a major research area in the 1970s and led to a variety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complex but effective algorithms. In essence, the OS tries to guess, based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recent history, which pages are least likely to be used in the near future.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discussion of page replacement algorithms is beyond the scope of this chapter.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potentially effective technique is least recently used (LRU), the same algorithm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 in Chapter 4 for cache replacement. In practice, LRU is difficult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implement for a virtual memory paging scheme. Several alternative approaches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seek to approximate the performance of LRU are in use; see Appendix K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details.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demand paging, it is not necessary to load an entire process into 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This fact has a remarkable consequence: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possible for a process to be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larger than all of main memory.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most fundamental restrictions in programming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been lifted. Without demand paging, a programmer must be acutely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aware of how much memory is available. If the program being written is too large,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programmer must devise ways to structure the program into pieces that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loaded one at a time. With demand paging, that job is left to the OS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hardware. As far as the programmer is concerned, he or she is dealing with a huge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memory, the size associated with disk storage.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a process executes only in main memory, that memory is referred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real memory.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a programmer or user perceives a much larger memory—that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allocated on the disk. This latter is therefore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virtual memory.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Virtual memory allows for very effective multiprogramming and relieves the user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unnecessarily tight constraints of main memory.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1552A-EF79-CE48-9B2E-D1EA5888C827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mechanism for reading a word from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involves the translation of a virtual, or logical, address, consisting of page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offset, into a physical address, consisting of frame number and offset, using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 table. Because the page table is of variable length, depending on the size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process, we cannot expect to hold it in registers. Instead, it must be in main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accessed. Figure 8.16 suggests a hardware implementation of this scheme.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 particular process is running, a register holds the starting address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 table for that process. The page number of a virtual address is used to index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table and look up the corresponding frame number. This is combined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offset portion of the virtual address to produce the desired real address.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most systems, there is one page table per process. But each process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occupy huge amounts of virtual memory. For example, in the VAX architecture,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process can have up to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31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2 Gbytes of virtual memory. Using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9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512-byte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pages, that means that as many as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22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page table entries are required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Clearly, the amount of memory devoted to page tables alone could be unacceptably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high. To overcome this problem, most virtual memory schemes store page tables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virtual memory rather than real memory. This means that page tables are subject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paging just as other pages are. When a process is running, at least a part of its page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must be in main memory, including the page table entry of the currently executing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page. Some processors make use of a two-level scheme to organize large page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tables. In this scheme, there is a page directory, in which each entry points to a page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table. Thus, if the length of the page directory is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X,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if the maximum length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 table is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Y,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a process can consist of up to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X * Y pages.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the maximum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of a page table is restricted to be equal to one page. We will see an example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this two-level approach when we consider the Intel x86 later in this chapter.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alternative approach to the use of one- or two-level page tables is the 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inverted page table structure (Figure 8.17). Variations on this approach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on the PowerPC, UltraSPARC, and the IA-64 architecture. An implementation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Mach OS on the RT-PC also uses this technique.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approach, the page number portion of a virtual address is mapped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hash value using a simple hashing function. The hash value is a pointer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inverted page table, which contains the page table entries. There is one entry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inverted page table for each real memory page frame rather than one per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page. Thus a fixed proportion of real memory is required for the tables regardless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processes or virtual pages supported. Because more than one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may map into the same hash table entry, a chaining technique is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managing the overflow. The hashing technique results in chains that are typically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short—between one and two entries. The page table’s structure is called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inverted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indexes page table entries by frame number rather than by virtual page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principle, then, every virtual memory reference can cause two physical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accesses: one to fetch the appropriate page table entry, and one to fetch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desired data. Thus, a straightforward virtual memory scheme would have the effect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doubling the memory access time. To overcome this problem, most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schemes make use of a special cache for page table entries, usually called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translation lookaside buffer (TLB). This cache functions in the same way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cache and contains those page table entries that have been most recently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used. Figure 8.18 is a flowchart that shows the use of the TLB. By the principle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locality, most virtual memory references will be to locations in recently used pages.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Therefore, most references will involve page table entries in the cache. Studies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VAX TLB have shown that this scheme can significantly improve performance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[CLAR85, SATY81].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the virtual memory mechanism must interact with the cache system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(not the TLB cache, but the main memory cache). This is illustrated in Figure 8.19.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virtual address will generally be in the form of a page number, offset. First,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system consults the TLB to see if the matching page table entry is present.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it is, the real (physical) address is generated by combining the frame number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offset. If not, the entry is accessed from a page table. Once the real address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generated, which is in the form of a tag and a remainder, the cache is consulted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see if the block containing that word is present (see Figure 4.5). If so, it is returned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processor. If not, the word is retrieved from main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reader should be able to appreciate the complexity of the processor hardware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involved in a single memory reference. The virtual address is translated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real address. This involves reference to a page table, which may be in the TLB,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memory, or on disk. The referenced word may be in cache, in main memory,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on disk. In the latter case, the page containing the word must be loaded into 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and its block loaded into the cache. In addition, the page table entry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page must be updated.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64BCDE-3559-4440-93B8-E2502456DC55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another way in which addressable memory can be subdivided, known as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segmentation.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Whereas paging is invisible to the programmer and serves the purpose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providing the programmer with a larger address space, segmentation is usually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visible to the programmer and is provided as a convenience for organizing programs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data and as a means for associating privilege and protection attributes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and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Segmentation allows the programmer to view memory as consisting of multiple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spaces or segments. Segments are of variable, indeed dynamic, size.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the programmer or the OS will assign programs and data to different segments.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may be a number of program segments for various types of programs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well as a number of data segments. Each segment may be assigned access and usage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rights. Memory references consist of a (segment number, offset) form of address.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organization has a number of advantages to the programmer over a non-segmented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space: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It simplifies the handling of growing data structures. If the programmer does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know ahead of time how large a particular data structure will become,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not necessary to guess. The data structure can be assigned its own segment,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OS will expand or shrink the segment as needed.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allows programs to be altered and recompiled independently without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requiring that an entire set of programs be re-linked and reloaded. Again,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accomplished using multiple segments.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It lends itself to sharing among processes. A programmer can place a utility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or a useful table of data in a segment that can be addressed by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It lends itself to protection. Because a segment can be constructed to contain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well-defined set of programs or data, the programmer or a system administrator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assign access privileges in a convenient fashion.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advantages are not available with paging, which is invisible to the programmer.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hand, we have seen that paging provides for an efficient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 of memory management. To combine the advantages of both, some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equipped with the hardware and OS software to provide both.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x86 includes hardware for both segmentation and paging. Both mechanisms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disabled, allowing the user to choose from four distinct views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Unsegmented unpaged memory: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case, the virtual address is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physical address. This is useful, for example, in low-complexity, high performance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 applications.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Unsegmented paged memory: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Here memory is viewed as a paged linear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space. Protection and management of memory is done via paging.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favored by some operating systems (e.g., Berkeley UNIX).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Segmented unpaged memory: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Here memory is viewed as a collection of logical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spaces. The advantage of this view over a paged approach is that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affords protection down to the level of a single byte, if necessary. Furthermore,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unlike paging, it guarantees that the translation table needed (the segment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table) is on-chip when the segment is in memory. Hence, segmented unpaged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results in predictable access times.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Segmented paged memory: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Segmentation is used to define logical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partitions subject to access control, and paging is used to manage the allocation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memory within the partitions. Operating systems such as UNIX System V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favor this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E06252-EE17-8C40-9BFC-AFC8D7E06CBA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important system program is the OS.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OS masks the details of the hardware from the programmer and provides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programmer with a convenient interface for using the system. It acts as mediator,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making it easier for the programmer and for application programs to access and use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those facilities and services.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Briefly, the OS typically provides services in the following areas: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Program creation: The OS provides a variety of facilities and services, such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editors and debuggers, to assist the programmer in creating programs.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these services are in the form of utility programs that are not actually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part of the OS but are accessible through the OS.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Program execution: A number of steps need to be performed to execute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program. Instructions and data must be loaded into main memory, I/O devices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files must be initialized, and other resources must be prepared. The OS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handles all of this for the user.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Access to I/O devices: Each I/O device requires its own specific set of instructions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control signals for operation. The OS takes care of the details so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programmer can think in terms of simple reads and writes.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Controlled access to files: In the case of files, control must include an understanding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not only the nature of the I/O device (disk drive, tape drive) but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the file format on the storage medium. Again, the OS worries about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details. Further, in the case of a system with multiple simultaneous users,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 can provide protection mechanisms to control access to the files.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System access: In the case of a shared or public system, the OS controls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system as a whole and to specific system resources. The access function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provide protection of resources and data from unauthorized users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resolve conflicts for resource contention.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Error detection and response: A variety of errors can occur while a computer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is running. These include internal and external hardware errors, such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memory error, or a device failure or malfunction; and various software errors,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arithmetic overflow, attempt to access forbidden memory location,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inability of the OS to grant the request of an application. In each case, the OS must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make the response that clears the error condition with the least impact on running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applications. The response may range from ending the program that caused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error, to retrying the operation, to simply reporting the error to the application.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Accounting: A good OS collects usage statistics for various resources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monitor performance parameters such as response time. On any system,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is useful in anticipating the need for future enhancements and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tuning the system to improve performance. On a multiuser system, the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used for billing purposes.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segmentation is used, each virtual address (called a logical address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Pentium II documentation) consists of a 16-bit segment reference and a 32-bit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offset. Two bits of the segment reference deal with the protection mechanism, leaving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14 bits for specifying a particular segment. Thus, with unsegmented memory,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user’s virtual memory is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32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4 Gbytes. With segmented memory, the total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space as seen by a user is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46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64 terabytes (Tbytes). The physical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space employs a 32-bit address for a maximum of 4 Gbytes.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amount of virtual memory can actually be larger than the 64 Tbytes.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because the processor’s interpretation of a virtual address depends on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 is currently active. Virtual address space is divided into two parts. One-half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virtual address space (8K segments * 4 Gbytes) is global, shared by all processes;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remainder is local and is distinct for each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each segment are two forms of protection: privilege level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attribute. There are four privilege levels, from most protected (level 0)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least protected (level 3). The privilege level associated with a data segment is 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“classification”; the privilege level associated with a program segment is its “clearance.”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executing program may only access data segments for which its clearance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level is lower than (more privileged) or equal to (same privilege) the privilege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data segment.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hardware does not dictate how these privilege levels are to be used;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depends on the OS design and implementation. It was intended that privilege level 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would be used for most of the OS, and level 0 would be used for that small portion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OS devoted to memory management, protection, and access control.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leaves two levels for applications. In many systems, applications will reside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level 3, with level 2 being unused. Specialized application subsystems that must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protected because they implement their own security mechanisms are good candidates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level 2. Some examples are database management systems, office automation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systems, and software engineering environments.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regulating access to data segments, the privilege mechanism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limits the use of certain instructions. Some instructions, such as those dealing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memory-management registers, can only be executed in level 0. I/O instructions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be executed up to a certain level that is designated by the OS; typically, this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level 1.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access attribute of a data segment specifies whether read/write or read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accesses are permitted. For program segments, the access attribute specifies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read/execute or read-only access.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address translation mechanism for segmentation involves mapping a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into what is referred to as a linear address (Figure 8.20b). A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consists of the 32-bit offset and a 16-bit segment selector (Figure 8.20a).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segment selector consists of the following fields: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Indicator (TI):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Indicates whether the global segment table or a local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segment table should be used for translation.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Segment Number: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the segment. This serves as an index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segment table.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Requested Privilege Level (RPL):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privilege level requested for this access.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entry in a segment table consists of 64 bits, as shown in Figure 8.20c.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fields are defined in Table 8.5.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x86 memory management parameters – page 2 of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Segmentation is an optional feature and may be disabled. When segmentation is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use, addresses used in programs are virtual addresses and are converted into linear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addresses, as just described. When segmentation is not in use, linear addresses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in programs. In either case, the following step is to convert that linear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into a real 32-bit address.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understand the structure of the linear address, you need to know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Pentium II paging mechanism is actually a two-level table lookup operation.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level is a page directory, which contains up to 1024 entries. This splits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4-Gbyte linear memory space into 1024 page groups, each with its own page table,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each 4 Mbytes in length. Each page table contains up to 1024 entries; each entry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corresponds to a single 4-Kbyte page. Memory management has the option of 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page directory for all processes, one page directory for each process, or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combination of the two. The page directory for the current task is always in 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Page tables may be in virtual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8.20 shows the formats of entries in page directories and page tables,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fields are defined in Table 8.5. Note that access control mechanisms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on a page or page group basis.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x86 also makes use of a translation lookaside buffer. The buffer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hold 32 page table entries. Each time that the page directory is changed,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 is cleared.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8.21 illustrates the combination of segmentation and paging mechanisms.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clarity, the translation lookaside buffer and memory cache mechanisms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not shown.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the x86 includes a new extension not found on the 80386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80486, the provision for two page sizes. If the PSE (page size extension) bit in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 4 is set to 1, then the paging unit permits the OS programmer to define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page as either 4 Kbyte or 4 Mbyte in size.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4-Mbyte pages are used, there is only one level of table lookup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pages. When the hardware accesses the page directory, the page directory entry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8.20d) has the PS bit set to 1. In this case, bits 9 through 21 are ignored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22 through 31 define the base address for a 4-Mbyte page in memory. Thus,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single page table.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4-Mbyte pages reduces the memory-management storage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requirements for large main memories. With 4-Kbyte pages, a full 4-Gbyte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 requires about 4 Mbytes of memory just for the page tables.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4-Mbyte pages, a single table, 4 Kbytes in length, is sufficient for page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ARM provides a versatile virtual memory system architecture that can be tailored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needs of the embedded system designer.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8.22 provides an overview of the memory management hardware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ARM for virtual memory. The virtual memory translation hardware uses one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levels of tables for translation from virtual to physical addresses, as explained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subsequently. The translation lookaside buffer (TLB) is a cache of recent page 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entries. If an entry is available in the TLB, then the TLB directly sends a physical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to main memory for a read or write operation. As explained in Chapter 4,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is exchanged between the processor and main memory via the cache. If a logical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organization is used (Figure 4.7a), then the ARM supplies that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to the cache as well as supplying it to the TLB when a cache miss occurs.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physical cache organization is used (Figure 4.7b), then the TLB must supply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address to the cache.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Entries in the translation tables also include access control bits, which determine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whether a given process may access a given portion of memory. If access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denied, access control hardware supplies an abort signal to the ARM processor.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ARM supports memory access based on either sections or pages: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Supersections (optional):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 of 16-MB blocks of main memory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Sections: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 of 1-MB blocks of main memory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Large pages: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 of 64-kB blocks of main memory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pages: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 of 4-kB blocks of main memory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Sections and supersections are supported to allow mapping of a large region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memory while using only a single entry in the TLB. Additional access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mechanisms are extended within small pages to 1kB subpages, and within large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pages to 16kB subpages. The translation table held in main memory has two levels: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First-level table: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Holds section and supersection translations, and pointers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second-level tables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Second-level tables: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Hold both large and small page translations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memory-management unit (MMU) translates virtual addresses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the processor into physical addresses to access main memory, and also derives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checks the access permission. Translations occur as the result of a TLB miss,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start with a first-level fetch. A section-mapped access only requires a first-level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fetch, whereas a page-mapped access also requires a second-level fetch.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8.23 shows the two-level address translation process for small pages.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single level 1 (L1) page table with 4K 32-bit entries. Each L1 entry points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level 2 (L2) page table with 255 32-bit entries. Each of the L2 entry points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4-kB page in main memory. The 32-bit virtual address is interpreted as follows: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significant 12 bits are an index into the L1 page table. The next 8 bits are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index into the relevant L2 page table. The least significant 12 bits index a byte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relevant page in main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similar two-page lookup procedure is used for large pages. For sections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supersection, only the L1 page table lookup is required.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8.1 also indicates three key interfaces in a typical computer system: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Instruction set architecture (ISA): The ISA defines the repertoire of machine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language instructions that a computer can follow. This interface is the boundary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hardware and software. Note that both application programs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utilities may access the ISA directly. For these programs, a subset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repertoire is available (user ISA). The OS has access to additional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machine language instructions that deal with managing system resources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(system ISA).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Application binary interface (ABI): The ABI defines a standard for binary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portability across programs. The ABI defines the system call interface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operating system and the hardware resources and services available in a system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the user ISA.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Application programming interface (API): The API gives a program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hardware resources and services available in a system through the user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ISA supplemented with high-level language (HLL) library calls. Any system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calls are usually performed through libraries. Using an API enables application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software to be ported easily, through recompilation, to other systems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 the same API.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get a better understanding of the ARM memory management scheme, we consider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key formats, as shown in Figure 8.24. The control bits shown in this figure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defined in Table 8.6.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8.6 ARM Memory Management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access control bits in each table entry control access to a region of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given process. A region of memory can be designated as no access, read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only, or read-write. Further, the region can be designated as privileged access only,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reserved for use by the OS and not by applications.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ARM also employs the concept of a domain, which is a collection of sections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and/or pages that have particular access permissions. The ARM architecture supports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16 domains. The domain feature allows multiple processes to use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translation tables while maintaining some protection from each other.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page table entry and TLB entry contains a field that specifies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 the entry is in. A 2-bit field in the Domain Access Control Register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to each domain. Each field allows the access to an entire domain to be enabled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disabled very quickly, so that whole memory areas can be swapped in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of virtual memory very efficiently. Two kinds of domain access are supported: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Users of domains (execute programs and access data) that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observe the access permissions of the individual sections and/or pages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make up that domain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Managers: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the behavior of the domain (the current sections and pages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domain, and the domain access), and bypass the access permissions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entries in that domain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program can be a client of some domains, and a manager of some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domains, and have no access to the remaining domains. This allows very flexible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protection for programs that access different memory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BE658-3263-9741-A1BA-D173C69310A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53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8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59FF9-5E9E-FE46-8BFA-92FA62C23420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computer is a set of resources for the movement, storage, and processing of data and for the control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functions. The OS is responsible for managing these resources.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we say that the OS controls the movement, storage, and processing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data? From one point of view, the answer is yes: By managing the computer’s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resources, the OS is in control of the computer’s basic functions. But this control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exercised in a curious way. Normally, we think of a control mechanism as something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to that which is controlled, or at least as something that is a distinct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part of that which is controlled. (For example, a residential heating system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controlled by a thermostat, which is completely distinct from the heat-generation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heat-distribution apparatus.) This is not the case with the OS, which as a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 is unusual in two respects: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OS functions in the same way as ordinary computer software; that is,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program executed by the processor.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OS frequently relinquishes control and must depend on the processor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allow it to regain control.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Like other computer programs, the OS provides instructions for the processor.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key difference is in the intent of the program. The OS directs the 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use of the other system resources and in the timing of its execution of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programs. But in order for the processor to do any of these things, it must cease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executing the OS program and execute other programs. Thus, the OS relinquishes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for the processor to do some “useful” work and then resumes control long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enough to prepare the processor to do the next piece of work. The mechanisms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involved in all this should become clear as the chapter proceeds.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BA50A-553A-EF41-8DAC-6CABEE49A825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8.2 suggests the main resources that are managed by the OS. A portion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OS is in main memory. This includes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kernel, or nucleus, which contains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frequently used functions in the OS and, at a given time, other portions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OS currently in use. The remainder of main memory contains user programs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data. The allocation of this resource (main memory) is controlled jointly by the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memory-management hardware in the processor, as we shall see. The OS decides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an I/O device can be used by a program in execution, and controls access to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of files. The processor itself is a resource, and the OS must determine how much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time is to be devoted to the execution of a particular user program.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case of a multiple-processor system, this decision must span all of the processors.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822FD9-71F5-0448-A4D9-6384A2CD03B9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Certain key characteristics serve to differentiate various types of operating systems.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characteristics fall along two independent dimensions. The first dimension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specifies whether the system is batch or interactive. In an interactive system,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user/programmer interacts directly with the computer, usually through a keyboard/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display terminal, to request the execution of a job or to perform a transaction.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Furthermore, the user may, depending on the nature of the application, communicate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computer during the execution of the job. A batch system is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opposite of interactive. The user’s program is batched together with programs from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users and submitted by a computer operator. After the program is completed,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are printed out for the user. Pure batch systems are rare today. However,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will be useful to the description of contemporary operating systems to examine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batch systems briefly.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independent dimension specifies whether the system employs multiprogramming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not. With multiprogramming, the attempt is made to keep the processor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busy as possible, by having it work on more than one program at a time. Several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programs are loaded into memory, and the processor switches rapidly among them.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alternative is a uniprogramming system that works only one program at a time.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86750B-4D89-2C4B-B5C9-23547C8249F4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earliest computers, from the late 1940s to the mid-1950s,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programmer interacted directly with the computer hardware; there was no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OS. These processors were run from a console, consisting of display lights, toggle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switches, some form of input device, and a printer. Programs in processor code were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loaded via the input device (e.g., a card reader). If an error halted the program,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error condition was indicated by the lights. The programmer could proceed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examine registers and main memory to determine the cause of the error.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proceeded to a normal completion, the output appeared on the printer.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early systems presented two main problems: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Scheduling: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installations used a sign-up sheet to reserve processor time.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a user could sign up for a block of time in multiples of a half hour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so. A user might sign up for an hour and finish in 45 minutes; this would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wasted computer idle time. On the other hand, the user might run into problems,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finish in the allotted time, and be forced to stop before resolving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problem.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Setup time: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 program, called a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job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could involve loading the compiler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plus the high-level language program (source program) into memory,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saving the compiled program (object program), and then loading and linking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together the object program and common functions. Each of these steps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 mounting or dismounting tapes, or setting up card decks. If an error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occurred, the hapless user typically had to go back to the beginning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setup sequence. Thus a considerable amount of time was spent just in setting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 the program to run.</a:t>
            </a:r>
            <a:endParaRPr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mode of operation could be termed serial processing, reflecting the fact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users have access to the computer in series. Over time, various system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tools were developed to attempt to make serial processing more efficient.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 libraries of common functions, linkers, loaders, debuggers, and I/O driver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routines that were available as common software for all users.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4" name="Picture 3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13928" r="9579" b="12331"/>
          <a:stretch/>
        </p:blipFill>
        <p:spPr>
          <a:xfrm>
            <a:off x="1547664" y="-252203"/>
            <a:ext cx="5965527" cy="66941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8864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the View of the Processor . . 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23528" y="980728"/>
            <a:ext cx="7766372" cy="5517232"/>
          </a:xfrm>
        </p:spPr>
        <p:txBody>
          <a:bodyPr>
            <a:normAutofit fontScale="47500" lnSpcReduction="20000"/>
          </a:bodyPr>
          <a:lstStyle/>
          <a:p>
            <a:r>
              <a:rPr lang="en-US" sz="3040" dirty="0" smtClean="0"/>
              <a:t>Processor executes instructions from the portion of main memory containing the monitor</a:t>
            </a:r>
          </a:p>
          <a:p>
            <a:pPr lvl="1"/>
            <a:r>
              <a:rPr lang="en-US" sz="2720" dirty="0" smtClean="0"/>
              <a:t>These instructions cause the next job to be read in another portion of main memory</a:t>
            </a:r>
          </a:p>
          <a:p>
            <a:pPr lvl="1"/>
            <a:r>
              <a:rPr lang="en-US" sz="2720" dirty="0" smtClean="0"/>
              <a:t>The processor executes the instruction in the user’s program until it encounters an ending or error condition</a:t>
            </a:r>
          </a:p>
          <a:p>
            <a:pPr lvl="1"/>
            <a:r>
              <a:rPr lang="en-US" sz="2720" dirty="0" smtClean="0"/>
              <a:t>Either event causes the processor to fetch its next instruction from the monitor program</a:t>
            </a:r>
          </a:p>
          <a:p>
            <a:r>
              <a:rPr lang="en-US" sz="2947" dirty="0" smtClean="0"/>
              <a:t>The monitor handles setup and scheduling </a:t>
            </a:r>
          </a:p>
          <a:p>
            <a:pPr lvl="1"/>
            <a:r>
              <a:rPr lang="en-US" sz="2750" dirty="0" smtClean="0"/>
              <a:t>A batch of jobs is queued up and executed as rapidly as possible with no idle time</a:t>
            </a:r>
          </a:p>
          <a:p>
            <a:r>
              <a:rPr lang="en-US" sz="2947" dirty="0" smtClean="0"/>
              <a:t>Job control language (JCL)</a:t>
            </a:r>
          </a:p>
          <a:p>
            <a:pPr lvl="1"/>
            <a:r>
              <a:rPr lang="en-US" sz="2750" dirty="0" smtClean="0"/>
              <a:t>Special type of programming language used to provide instructions to the monitor</a:t>
            </a:r>
          </a:p>
          <a:p>
            <a:r>
              <a:rPr lang="en-US" sz="2947" dirty="0" smtClean="0"/>
              <a:t>Example:</a:t>
            </a:r>
          </a:p>
          <a:p>
            <a:pPr lvl="1"/>
            <a:r>
              <a:rPr lang="en-US" sz="2737" dirty="0"/>
              <a:t>$JOB</a:t>
            </a:r>
          </a:p>
          <a:p>
            <a:pPr lvl="1"/>
            <a:r>
              <a:rPr lang="en-US" sz="2737" dirty="0"/>
              <a:t>$FTN</a:t>
            </a:r>
          </a:p>
          <a:p>
            <a:pPr lvl="1"/>
            <a:r>
              <a:rPr lang="en-US" sz="2737" dirty="0"/>
              <a:t>...	Some Fortran instructions</a:t>
            </a:r>
          </a:p>
          <a:p>
            <a:pPr lvl="1"/>
            <a:r>
              <a:rPr lang="en-US" sz="2737" dirty="0"/>
              <a:t>$LOAD</a:t>
            </a:r>
          </a:p>
          <a:p>
            <a:pPr lvl="1"/>
            <a:r>
              <a:rPr lang="en-US" sz="2737" dirty="0"/>
              <a:t>$RUN</a:t>
            </a:r>
          </a:p>
          <a:p>
            <a:pPr lvl="1"/>
            <a:r>
              <a:rPr lang="en-US" sz="2737" dirty="0"/>
              <a:t>...	Some data</a:t>
            </a:r>
          </a:p>
          <a:p>
            <a:pPr lvl="1"/>
            <a:r>
              <a:rPr lang="en-US" sz="2737" dirty="0"/>
              <a:t>$</a:t>
            </a:r>
            <a:r>
              <a:rPr lang="en-US" sz="2737" dirty="0" smtClean="0"/>
              <a:t>END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947" dirty="0" smtClean="0"/>
              <a:t>Monitor, or batch OS, is simply a computer program</a:t>
            </a:r>
          </a:p>
          <a:p>
            <a:pPr lvl="1"/>
            <a:r>
              <a:rPr lang="en-US" sz="2750" dirty="0" smtClean="0"/>
              <a:t>It relies on the ability of the processor to fetch instructions from various portions of main memory in order to seize and relinquish control alternately</a:t>
            </a:r>
            <a:endParaRPr lang="en-US" sz="275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4191000"/>
            <a:ext cx="3352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**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Each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FORTRAN instruction and each item of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data is on a separate punched card or a separate record on tape. In addition 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 FORTRAN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and data lines, the job includes job control instructions, which are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denoted by the beginning “$”.</a:t>
            </a:r>
          </a:p>
        </p:txBody>
      </p:sp>
      <p:sp>
        <p:nvSpPr>
          <p:cNvPr id="6" name="Double Brace 5"/>
          <p:cNvSpPr/>
          <p:nvPr/>
        </p:nvSpPr>
        <p:spPr>
          <a:xfrm>
            <a:off x="4876800" y="4114800"/>
            <a:ext cx="3505200" cy="914400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Desirable Hardware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7"/>
          </p:nvPr>
        </p:nvSpPr>
        <p:spPr>
          <a:xfrm>
            <a:off x="502920" y="1524000"/>
            <a:ext cx="3657413" cy="2590800"/>
          </a:xfrm>
        </p:spPr>
        <p:txBody>
          <a:bodyPr>
            <a:normAutofit fontScale="92500" lnSpcReduction="20000"/>
          </a:bodyPr>
          <a:lstStyle/>
          <a:p>
            <a:r>
              <a:rPr lang="en-US" sz="2435" dirty="0" smtClean="0"/>
              <a:t>Memory protection</a:t>
            </a:r>
          </a:p>
          <a:p>
            <a:pPr lvl="1"/>
            <a:r>
              <a:rPr lang="en-US" dirty="0" smtClean="0"/>
              <a:t>User program must not alter the memory area containing the monitor  </a:t>
            </a:r>
          </a:p>
          <a:p>
            <a:pPr lvl="1"/>
            <a:r>
              <a:rPr lang="en-US" dirty="0" smtClean="0"/>
              <a:t>The processor hardware should detect an error and transfer control to the monitor</a:t>
            </a:r>
          </a:p>
          <a:p>
            <a:pPr lvl="1"/>
            <a:r>
              <a:rPr lang="en-US" dirty="0" smtClean="0"/>
              <a:t>The monitor aborts the job, prints an error message, and loads the next job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8"/>
          </p:nvPr>
        </p:nvSpPr>
        <p:spPr>
          <a:xfrm>
            <a:off x="539552" y="4221088"/>
            <a:ext cx="3657413" cy="2159635"/>
          </a:xfrm>
        </p:spPr>
        <p:txBody>
          <a:bodyPr/>
          <a:lstStyle/>
          <a:p>
            <a:r>
              <a:rPr lang="en-US" sz="2065" dirty="0" smtClean="0"/>
              <a:t>Timer</a:t>
            </a:r>
          </a:p>
          <a:p>
            <a:pPr lvl="1"/>
            <a:r>
              <a:rPr lang="en-US" dirty="0" smtClean="0"/>
              <a:t>Used to prevent a job from monopolizing the system</a:t>
            </a:r>
          </a:p>
          <a:p>
            <a:pPr lvl="1"/>
            <a:r>
              <a:rPr lang="en-US" dirty="0" smtClean="0"/>
              <a:t>If the timer expires an interrupt occurs and control returns to monitor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410075" y="1447800"/>
            <a:ext cx="3657600" cy="2504123"/>
          </a:xfrm>
        </p:spPr>
        <p:txBody>
          <a:bodyPr>
            <a:normAutofit fontScale="92500" lnSpcReduction="20000"/>
          </a:bodyPr>
          <a:lstStyle/>
          <a:p>
            <a:r>
              <a:rPr lang="en-US" sz="2232" dirty="0" smtClean="0"/>
              <a:t>Privileged </a:t>
            </a:r>
            <a:r>
              <a:rPr lang="en-US" sz="2232" dirty="0"/>
              <a:t>instructions</a:t>
            </a:r>
            <a:endParaRPr lang="en-US" sz="2232" dirty="0" smtClean="0"/>
          </a:p>
          <a:p>
            <a:pPr lvl="1"/>
            <a:r>
              <a:rPr lang="en-US" dirty="0" smtClean="0"/>
              <a:t>Can only be </a:t>
            </a:r>
            <a:r>
              <a:rPr lang="en-US" dirty="0"/>
              <a:t>executed by</a:t>
            </a:r>
            <a:r>
              <a:rPr lang="en-US" dirty="0" smtClean="0"/>
              <a:t> the monitor</a:t>
            </a:r>
          </a:p>
          <a:p>
            <a:pPr lvl="1"/>
            <a:r>
              <a:rPr lang="en-US" dirty="0" smtClean="0"/>
              <a:t>If the processor encounters such an instruction while executing a user program an error interrupt occurs</a:t>
            </a:r>
          </a:p>
          <a:p>
            <a:pPr lvl="1"/>
            <a:r>
              <a:rPr lang="en-US" dirty="0" smtClean="0"/>
              <a:t>I/O instructions are privileged so the monitor retains control of all I/O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6"/>
          </p:nvPr>
        </p:nvSpPr>
        <p:spPr>
          <a:xfrm>
            <a:off x="4572000" y="4221088"/>
            <a:ext cx="3657600" cy="1965960"/>
          </a:xfrm>
        </p:spPr>
        <p:txBody>
          <a:bodyPr/>
          <a:lstStyle/>
          <a:p>
            <a:r>
              <a:rPr lang="en-US" sz="2065" dirty="0" smtClean="0"/>
              <a:t>Interrupts</a:t>
            </a:r>
          </a:p>
          <a:p>
            <a:pPr lvl="1"/>
            <a:r>
              <a:rPr lang="en-US" dirty="0" smtClean="0"/>
              <a:t>Gives the OS more flexibility in relinquishing control to and regaining control from user programs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5" name="Picture 4" descr="f4.pdf"/>
          <p:cNvPicPr>
            <a:picLocks noChangeAspect="1"/>
          </p:cNvPicPr>
          <p:nvPr/>
        </p:nvPicPr>
        <p:blipFill>
          <a:blip r:embed="rId3"/>
          <a:srcRect l="23529" t="8182" r="23529" b="65455"/>
          <a:stretch>
            <a:fillRect/>
          </a:stretch>
        </p:blipFill>
        <p:spPr>
          <a:xfrm>
            <a:off x="-180528" y="548680"/>
            <a:ext cx="9386120" cy="604867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b="5449"/>
          <a:stretch/>
        </p:blipFill>
        <p:spPr>
          <a:xfrm>
            <a:off x="1917700" y="0"/>
            <a:ext cx="5559514" cy="64843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9" y="2425700"/>
            <a:ext cx="8973966" cy="2947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980728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Table 8.1   </a:t>
            </a:r>
            <a:endParaRPr lang="en-US" sz="2800" dirty="0" smtClean="0">
              <a:latin typeface="+mn-lt"/>
            </a:endParaRPr>
          </a:p>
          <a:p>
            <a:pPr algn="ctr"/>
            <a:r>
              <a:rPr lang="en-US" sz="2800" dirty="0" smtClean="0">
                <a:latin typeface="+mn-lt"/>
              </a:rPr>
              <a:t>Sample </a:t>
            </a:r>
            <a:r>
              <a:rPr lang="en-US" sz="2800" dirty="0">
                <a:latin typeface="+mn-lt"/>
              </a:rPr>
              <a:t>Program Execution Attributes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7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76872"/>
            <a:ext cx="8964488" cy="33194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9807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Table 8.2   </a:t>
            </a:r>
            <a:endParaRPr lang="en-US" sz="2800" dirty="0" smtClean="0">
              <a:latin typeface="+mj-lt"/>
            </a:endParaRPr>
          </a:p>
          <a:p>
            <a:pPr algn="ctr"/>
            <a:r>
              <a:rPr lang="en-US" sz="2800" dirty="0" smtClean="0">
                <a:latin typeface="+mj-lt"/>
              </a:rPr>
              <a:t>Effects </a:t>
            </a:r>
            <a:r>
              <a:rPr lang="en-US" sz="2800" dirty="0">
                <a:latin typeface="+mj-lt"/>
              </a:rPr>
              <a:t>of Multiprogramming on Resource Utilization </a:t>
            </a:r>
          </a:p>
        </p:txBody>
      </p:sp>
    </p:spTree>
    <p:extLst>
      <p:ext uri="{BB962C8B-B14F-4D97-AF65-F5344CB8AC3E}">
        <p14:creationId xmlns:p14="http://schemas.microsoft.com/office/powerpoint/2010/main" val="203979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-270792"/>
            <a:ext cx="9225496" cy="71287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Sharing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when the user interacts directly with the computer</a:t>
            </a:r>
          </a:p>
          <a:p>
            <a:r>
              <a:rPr lang="en-US" dirty="0" smtClean="0"/>
              <a:t>Processor’s time is shared among multiple users</a:t>
            </a:r>
          </a:p>
          <a:p>
            <a:r>
              <a:rPr lang="en-US" dirty="0" smtClean="0"/>
              <a:t>Multiple users simultaneously access the system through terminals, with the OS interleaving the execution of each user program in a short burst or quantum of computation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If there are </a:t>
            </a:r>
            <a:r>
              <a:rPr lang="en-US" i="1" dirty="0" smtClean="0"/>
              <a:t>n </a:t>
            </a:r>
            <a:r>
              <a:rPr lang="en-US" dirty="0" smtClean="0"/>
              <a:t>users actively requesting service at one time, each user will only see on the average 1/</a:t>
            </a:r>
            <a:r>
              <a:rPr lang="en-US" i="1" dirty="0" smtClean="0"/>
              <a:t>n </a:t>
            </a:r>
            <a:r>
              <a:rPr lang="en-US" dirty="0" smtClean="0"/>
              <a:t>of the effective computer speed</a:t>
            </a:r>
          </a:p>
          <a:p>
            <a:endParaRPr lang="en-US" dirty="0"/>
          </a:p>
        </p:txBody>
      </p:sp>
      <p:sp useBgFill="1">
        <p:nvSpPr>
          <p:cNvPr id="5" name="TextBox 4"/>
          <p:cNvSpPr txBox="1"/>
          <p:nvPr/>
        </p:nvSpPr>
        <p:spPr>
          <a:xfrm>
            <a:off x="7603550" y="0"/>
            <a:ext cx="1540449" cy="20574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28600"/>
            <a:ext cx="2023783" cy="16002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9" y="2996952"/>
            <a:ext cx="8973768" cy="195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" y="1340768"/>
            <a:ext cx="9143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Table 8.3   </a:t>
            </a:r>
            <a:endParaRPr lang="en-US" sz="3200" dirty="0" smtClean="0">
              <a:latin typeface="+mn-lt"/>
            </a:endParaRPr>
          </a:p>
          <a:p>
            <a:pPr algn="ctr"/>
            <a:r>
              <a:rPr lang="en-US" sz="3200" dirty="0" smtClean="0">
                <a:latin typeface="+mn-lt"/>
              </a:rPr>
              <a:t>Batch </a:t>
            </a:r>
            <a:r>
              <a:rPr lang="en-US" sz="3200" dirty="0">
                <a:latin typeface="+mn-lt"/>
              </a:rPr>
              <a:t>Multiprogramming versus Time Sharing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8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5085184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 smtClean="0"/>
              <a:t>Operating System Support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extBox 7"/>
          <p:cNvSpPr txBox="1"/>
          <p:nvPr/>
        </p:nvSpPr>
        <p:spPr>
          <a:xfrm>
            <a:off x="7955522" y="176412"/>
            <a:ext cx="959877" cy="18047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8956866" cy="4032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ontent Placeholder 2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63639439"/>
              </p:ext>
            </p:extLst>
          </p:nvPr>
        </p:nvGraphicFramePr>
        <p:xfrm>
          <a:off x="228600" y="908720"/>
          <a:ext cx="8686800" cy="594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560" y="404664"/>
            <a:ext cx="7556500" cy="1116012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Term Scheduling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Medium-Term Scheduling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and Short-Term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Scheduling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Part of the swapping   function</a:t>
            </a:r>
          </a:p>
          <a:p>
            <a:pPr marL="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Swapping-in decision is based on the need to manage the degree of multiprogramming</a:t>
            </a:r>
          </a:p>
          <a:p>
            <a:pPr marL="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Swapping-in decision will consider the memory requirements of the swapped-out processes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4"/>
          </p:nvPr>
        </p:nvSpPr>
        <p:spPr>
          <a:xfrm>
            <a:off x="4419600" y="2590800"/>
            <a:ext cx="3657600" cy="367879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Also known as the dispatcher</a:t>
            </a:r>
          </a:p>
          <a:p>
            <a:r>
              <a:rPr lang="en-US" sz="2000" dirty="0" smtClean="0"/>
              <a:t>Executes frequently and makes the fine-grained decision of which job to execute next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541" y="2057400"/>
            <a:ext cx="3657600" cy="336176"/>
          </a:xfrm>
        </p:spPr>
        <p:txBody>
          <a:bodyPr>
            <a:normAutofit/>
          </a:bodyPr>
          <a:lstStyle/>
          <a:p>
            <a:pPr marL="0" lvl="1" algn="ctr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Mediu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m-Term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399878" y="2057401"/>
            <a:ext cx="3657600" cy="336176"/>
          </a:xfrm>
        </p:spPr>
        <p:txBody>
          <a:bodyPr/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Short-Term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22778" r="7597" b="14625"/>
          <a:stretch/>
        </p:blipFill>
        <p:spPr>
          <a:xfrm>
            <a:off x="-108520" y="1124744"/>
            <a:ext cx="9347056" cy="52275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8" t="11306" r="25060" b="8398"/>
          <a:stretch/>
        </p:blipFill>
        <p:spPr>
          <a:xfrm>
            <a:off x="2843808" y="-13639"/>
            <a:ext cx="3096344" cy="64013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1" b="9053"/>
          <a:stretch/>
        </p:blipFill>
        <p:spPr>
          <a:xfrm>
            <a:off x="1043608" y="-99392"/>
            <a:ext cx="7048540" cy="659179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2" b="17083"/>
          <a:stretch/>
        </p:blipFill>
        <p:spPr>
          <a:xfrm>
            <a:off x="467544" y="-99392"/>
            <a:ext cx="8041090" cy="66333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0" b="12495"/>
          <a:stretch/>
        </p:blipFill>
        <p:spPr>
          <a:xfrm>
            <a:off x="683568" y="-171400"/>
            <a:ext cx="7753011" cy="68231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6" name="Picture 5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11634" r="12759" b="4138"/>
          <a:stretch/>
        </p:blipFill>
        <p:spPr>
          <a:xfrm>
            <a:off x="2099122" y="0"/>
            <a:ext cx="4859082" cy="64533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-387424"/>
            <a:ext cx="5472608" cy="70821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 b="22819"/>
          <a:stretch/>
        </p:blipFill>
        <p:spPr>
          <a:xfrm>
            <a:off x="192563" y="-99392"/>
            <a:ext cx="8723468" cy="66967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512" y="1988840"/>
            <a:ext cx="226774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Logical address</a:t>
            </a:r>
            <a:endParaRPr lang="en-US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 - expressed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as a location relative to the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beginning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of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the program</a:t>
            </a:r>
          </a:p>
          <a:p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Physical address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 - an actual location in main memory</a:t>
            </a:r>
          </a:p>
          <a:p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Base address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  - current starting location of the process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3" b="20033"/>
          <a:stretch/>
        </p:blipFill>
        <p:spPr>
          <a:xfrm>
            <a:off x="2094637" y="-3944"/>
            <a:ext cx="7049363" cy="674205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3" b="6432"/>
          <a:stretch/>
        </p:blipFill>
        <p:spPr>
          <a:xfrm>
            <a:off x="1187624" y="-243408"/>
            <a:ext cx="6912768" cy="69192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 b="19377"/>
          <a:stretch/>
        </p:blipFill>
        <p:spPr>
          <a:xfrm>
            <a:off x="1181677" y="0"/>
            <a:ext cx="7044247" cy="64533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252"/>
            <a:ext cx="7556313" cy="93232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Memory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700808"/>
            <a:ext cx="7556313" cy="475252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Each page of a process is brought in only when it is needed</a:t>
            </a:r>
          </a:p>
          <a:p>
            <a:r>
              <a:rPr lang="en-US" dirty="0" smtClean="0"/>
              <a:t>Principle of locality</a:t>
            </a:r>
          </a:p>
          <a:p>
            <a:pPr lvl="1"/>
            <a:r>
              <a:rPr lang="en-US" dirty="0" smtClean="0"/>
              <a:t>When working with a large process execution may be confined to a small section of a program (subroutine)</a:t>
            </a:r>
          </a:p>
          <a:p>
            <a:pPr lvl="1"/>
            <a:r>
              <a:rPr lang="en-US" dirty="0" smtClean="0"/>
              <a:t>It is better use of memory to load in just a few pages</a:t>
            </a:r>
          </a:p>
          <a:p>
            <a:pPr lvl="1"/>
            <a:r>
              <a:rPr lang="en-US" dirty="0" smtClean="0"/>
              <a:t>If the program references data or branches to an instruction on a page not in main memory, a </a:t>
            </a:r>
            <a:r>
              <a:rPr lang="en-US" i="1" dirty="0" smtClean="0"/>
              <a:t>page fault </a:t>
            </a:r>
            <a:r>
              <a:rPr lang="en-US" dirty="0" smtClean="0"/>
              <a:t>is triggered which tells the OS to bring in the desired page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More processes can be maintained in memory</a:t>
            </a:r>
          </a:p>
          <a:p>
            <a:pPr lvl="1"/>
            <a:r>
              <a:rPr lang="en-US" dirty="0" smtClean="0"/>
              <a:t>Time is saved because unused pages are not swapped in and out of memory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When one page is brought in, another page must be thrown out (</a:t>
            </a:r>
            <a:r>
              <a:rPr lang="en-US" i="1" dirty="0" smtClean="0"/>
              <a:t>page replacement)</a:t>
            </a:r>
          </a:p>
          <a:p>
            <a:pPr lvl="1"/>
            <a:r>
              <a:rPr lang="en-US" dirty="0" smtClean="0"/>
              <a:t>If a page is thrown out just before it is about to be used the OS will have to go get the page again</a:t>
            </a:r>
          </a:p>
          <a:p>
            <a:pPr lvl="1"/>
            <a:r>
              <a:rPr lang="en-US" i="1" dirty="0" smtClean="0"/>
              <a:t>Thrashing</a:t>
            </a:r>
            <a:endParaRPr lang="en-US" dirty="0" smtClean="0"/>
          </a:p>
          <a:p>
            <a:pPr lvl="2"/>
            <a:r>
              <a:rPr lang="en-US" dirty="0" smtClean="0"/>
              <a:t>When the processor spends most of its time swapping pages rather than executing instructions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7624" y="908720"/>
            <a:ext cx="7558960" cy="774700"/>
          </a:xfrm>
        </p:spPr>
        <p:txBody>
          <a:bodyPr/>
          <a:lstStyle/>
          <a:p>
            <a:r>
              <a:rPr lang="en-US" sz="3000" dirty="0" smtClean="0"/>
              <a:t>Demand Paging</a:t>
            </a:r>
            <a:endParaRPr lang="en-US" sz="3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18394"/>
          <a:stretch/>
        </p:blipFill>
        <p:spPr>
          <a:xfrm>
            <a:off x="1177973" y="0"/>
            <a:ext cx="7041350" cy="65253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t="7374" r="9370" b="6431"/>
          <a:stretch/>
        </p:blipFill>
        <p:spPr>
          <a:xfrm>
            <a:off x="323528" y="-1866"/>
            <a:ext cx="8259005" cy="653235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7" b="14297"/>
          <a:stretch/>
        </p:blipFill>
        <p:spPr>
          <a:xfrm>
            <a:off x="1043608" y="-22718"/>
            <a:ext cx="6768752" cy="67751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13" y="-243408"/>
            <a:ext cx="9190058" cy="71014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Usually visible </a:t>
            </a:r>
            <a:r>
              <a:rPr lang="en-US" dirty="0"/>
              <a:t>to the programmer</a:t>
            </a:r>
            <a:endParaRPr lang="en-US" dirty="0" smtClean="0"/>
          </a:p>
          <a:p>
            <a:r>
              <a:rPr lang="en-US" dirty="0" smtClean="0"/>
              <a:t>Provided as a convenience for organizing programs and data and as a means for associating privilege and protection attributes with instructions and data</a:t>
            </a:r>
          </a:p>
          <a:p>
            <a:r>
              <a:rPr lang="en-US" dirty="0" smtClean="0"/>
              <a:t>Allows the programmer to view memory as consisting of multiple address spaces or segments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7984" y="2366963"/>
            <a:ext cx="3657600" cy="4491037"/>
          </a:xfrm>
        </p:spPr>
        <p:txBody>
          <a:bodyPr/>
          <a:lstStyle/>
          <a:p>
            <a:pPr>
              <a:lnSpc>
                <a:spcPts val="2360"/>
              </a:lnSpc>
              <a:spcBef>
                <a:spcPts val="1300"/>
              </a:spcBef>
            </a:pPr>
            <a:r>
              <a:rPr lang="en-US" dirty="0" smtClean="0"/>
              <a:t>Advantages:</a:t>
            </a:r>
          </a:p>
          <a:p>
            <a:pPr lvl="1">
              <a:lnSpc>
                <a:spcPts val="2360"/>
              </a:lnSpc>
              <a:spcBef>
                <a:spcPts val="1300"/>
              </a:spcBef>
            </a:pPr>
            <a:r>
              <a:rPr lang="en-US" dirty="0" smtClean="0"/>
              <a:t>Simplifies the handling of growing data structures</a:t>
            </a:r>
          </a:p>
          <a:p>
            <a:pPr lvl="1"/>
            <a:r>
              <a:rPr lang="en-US" dirty="0" smtClean="0"/>
              <a:t>Allows programs to be altered and recompiled independently without requiring that an entire set of programs be re-linked and re-loaded</a:t>
            </a:r>
          </a:p>
          <a:p>
            <a:pPr lvl="1"/>
            <a:r>
              <a:rPr lang="en-US" dirty="0" smtClean="0"/>
              <a:t>Lends itself to sharing among processes</a:t>
            </a:r>
          </a:p>
          <a:p>
            <a:pPr lvl="1"/>
            <a:r>
              <a:rPr lang="en-US" dirty="0" smtClean="0"/>
              <a:t>Lends itself to protection</a:t>
            </a:r>
          </a:p>
          <a:p>
            <a:endParaRPr lang="en-US" dirty="0"/>
          </a:p>
        </p:txBody>
      </p:sp>
      <p:sp useBgFill="1">
        <p:nvSpPr>
          <p:cNvPr id="7" name="TextBox 6"/>
          <p:cNvSpPr txBox="1"/>
          <p:nvPr/>
        </p:nvSpPr>
        <p:spPr>
          <a:xfrm>
            <a:off x="7963990" y="240255"/>
            <a:ext cx="951409" cy="1740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1" y="0"/>
            <a:ext cx="2438399" cy="2595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685800"/>
            <a:ext cx="1393778" cy="121423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79512" y="260648"/>
            <a:ext cx="6629400" cy="6300936"/>
          </a:xfrm>
        </p:spPr>
        <p:txBody>
          <a:bodyPr>
            <a:normAutofit fontScale="85000" lnSpcReduction="20000"/>
          </a:bodyPr>
          <a:lstStyle/>
          <a:p>
            <a:pPr marL="228600" indent="-228600">
              <a:lnSpc>
                <a:spcPts val="212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n"/>
            </a:pPr>
            <a:r>
              <a:rPr lang="en-GB" sz="2118" dirty="0" smtClean="0"/>
              <a:t>Includes hardware for both segmentation and paging</a:t>
            </a:r>
          </a:p>
          <a:p>
            <a:pPr marL="228600" indent="-228600">
              <a:lnSpc>
                <a:spcPts val="212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2118" dirty="0" smtClean="0"/>
              <a:t>Unsegmented unpaged memory</a:t>
            </a:r>
          </a:p>
          <a:p>
            <a:pPr marL="6858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857" dirty="0" smtClean="0"/>
              <a:t>Virtual address is the same as the physical address</a:t>
            </a:r>
          </a:p>
          <a:p>
            <a:pPr marL="6858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857" dirty="0" smtClean="0"/>
              <a:t>Useful in low-complexity, high performance controller applications</a:t>
            </a:r>
          </a:p>
          <a:p>
            <a:pPr marL="228600" indent="-228600">
              <a:lnSpc>
                <a:spcPts val="212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2118" dirty="0" smtClean="0"/>
              <a:t>Unsegmented paged memory</a:t>
            </a:r>
          </a:p>
          <a:p>
            <a:pPr marL="6858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882" dirty="0" smtClean="0"/>
              <a:t>Memory is viewed as a paged linear address space</a:t>
            </a:r>
          </a:p>
          <a:p>
            <a:pPr marL="6858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882" dirty="0" smtClean="0"/>
              <a:t>Protection and management of memory is done via paging</a:t>
            </a:r>
          </a:p>
          <a:p>
            <a:pPr marL="6858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882" dirty="0" smtClean="0"/>
              <a:t>Favored by some operating systems</a:t>
            </a:r>
          </a:p>
          <a:p>
            <a:pPr marL="228600" indent="-228600">
              <a:lnSpc>
                <a:spcPts val="212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2118" dirty="0" smtClean="0"/>
              <a:t>Segmented unpaged memory</a:t>
            </a:r>
          </a:p>
          <a:p>
            <a:pPr marL="6858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857" dirty="0" smtClean="0"/>
              <a:t>Memory is viewed as a collection of logical address spaces</a:t>
            </a:r>
          </a:p>
          <a:p>
            <a:pPr marL="6858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857" dirty="0" smtClean="0"/>
              <a:t>Affords protection down to the level of a single byte</a:t>
            </a:r>
          </a:p>
          <a:p>
            <a:pPr marL="6858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857" dirty="0" smtClean="0"/>
              <a:t>Guarantees that the translation table needed is on-chip when the segment is in memory</a:t>
            </a:r>
          </a:p>
          <a:p>
            <a:pPr marL="6858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857" dirty="0" smtClean="0"/>
              <a:t>Results in predictable access times</a:t>
            </a:r>
          </a:p>
          <a:p>
            <a:pPr marL="228600" indent="-228600">
              <a:lnSpc>
                <a:spcPts val="212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2100" dirty="0"/>
              <a:t>Segmented paged memory</a:t>
            </a:r>
          </a:p>
          <a:p>
            <a:pPr marL="685800" lvl="1" indent="-228600">
              <a:lnSpc>
                <a:spcPts val="212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918" dirty="0" smtClean="0"/>
              <a:t>Segmentation is used to define logical memory partitions subject to access control, and paging is used to manage the allocation of memory within the partitions</a:t>
            </a:r>
          </a:p>
          <a:p>
            <a:pPr marL="685800" lvl="1" indent="-228600">
              <a:lnSpc>
                <a:spcPts val="212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en-GB" sz="1918" dirty="0" smtClean="0"/>
              <a:t>Operating systems such as UNIX System V favor this view</a:t>
            </a:r>
          </a:p>
          <a:p>
            <a:pPr marL="685800" lvl="1" indent="-228600">
              <a:lnSpc>
                <a:spcPts val="212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n"/>
            </a:pPr>
            <a:endParaRPr lang="en-GB" sz="1918" dirty="0" smtClean="0"/>
          </a:p>
        </p:txBody>
      </p:sp>
      <p:sp useBgFill="1">
        <p:nvSpPr>
          <p:cNvPr id="11" name="TextBox 10"/>
          <p:cNvSpPr txBox="1"/>
          <p:nvPr/>
        </p:nvSpPr>
        <p:spPr>
          <a:xfrm>
            <a:off x="228600" y="4572001"/>
            <a:ext cx="238944" cy="36916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04248" y="404664"/>
            <a:ext cx="203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Intel</a:t>
            </a:r>
          </a:p>
          <a:p>
            <a:pPr algn="ctr"/>
            <a:r>
              <a:rPr lang="en-GB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x86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18559" y="2895600"/>
            <a:ext cx="2031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Memory 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Management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7086600" y="1600200"/>
            <a:ext cx="1499883" cy="1181726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(OS) Services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556313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The most important system program</a:t>
            </a:r>
          </a:p>
          <a:p>
            <a:r>
              <a:rPr lang="en-US" dirty="0" smtClean="0"/>
              <a:t>Masks the details of the hardware from the programmer and provides the programmer with a convenient interface for using the system</a:t>
            </a:r>
          </a:p>
          <a:p>
            <a:r>
              <a:rPr lang="en-US" dirty="0" smtClean="0"/>
              <a:t>The OS typically provides services in the following areas:</a:t>
            </a:r>
          </a:p>
          <a:p>
            <a:pPr lvl="1"/>
            <a:r>
              <a:rPr lang="en-US" dirty="0" smtClean="0"/>
              <a:t>Program creation</a:t>
            </a:r>
          </a:p>
          <a:p>
            <a:pPr lvl="1"/>
            <a:r>
              <a:rPr lang="en-US" dirty="0" smtClean="0"/>
              <a:t>Program execution</a:t>
            </a:r>
          </a:p>
          <a:p>
            <a:pPr lvl="1"/>
            <a:r>
              <a:rPr lang="en-US" dirty="0" smtClean="0"/>
              <a:t>Access to I/O devices</a:t>
            </a:r>
          </a:p>
          <a:p>
            <a:pPr lvl="1"/>
            <a:r>
              <a:rPr lang="en-US" dirty="0" smtClean="0"/>
              <a:t>Controlled access to files</a:t>
            </a:r>
          </a:p>
          <a:p>
            <a:pPr lvl="1"/>
            <a:r>
              <a:rPr lang="en-US" dirty="0" smtClean="0"/>
              <a:t>System access</a:t>
            </a:r>
          </a:p>
          <a:p>
            <a:pPr lvl="1"/>
            <a:r>
              <a:rPr lang="en-US" dirty="0" smtClean="0"/>
              <a:t>Error detection and response</a:t>
            </a:r>
          </a:p>
          <a:p>
            <a:pPr lvl="1"/>
            <a:r>
              <a:rPr lang="en-US" dirty="0" smtClean="0"/>
              <a:t>Accounting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95800"/>
            <a:ext cx="1904762" cy="191746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548680"/>
            <a:ext cx="7556313" cy="995082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981200"/>
            <a:ext cx="7556313" cy="44196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Each virtual address</a:t>
            </a:r>
            <a:r>
              <a:rPr lang="en-GB" dirty="0" smtClean="0"/>
              <a:t> consists of a </a:t>
            </a:r>
            <a:r>
              <a:rPr lang="en-GB" dirty="0"/>
              <a:t>16-bit </a:t>
            </a:r>
            <a:r>
              <a:rPr lang="en-GB" dirty="0" smtClean="0"/>
              <a:t>segment              reference </a:t>
            </a:r>
            <a:r>
              <a:rPr lang="en-GB" dirty="0"/>
              <a:t>and</a:t>
            </a:r>
            <a:r>
              <a:rPr lang="en-GB" dirty="0" smtClean="0"/>
              <a:t> a 32</a:t>
            </a:r>
            <a:r>
              <a:rPr lang="en-GB" dirty="0"/>
              <a:t>-bit offset</a:t>
            </a:r>
            <a:endParaRPr lang="en-GB" dirty="0" smtClean="0"/>
          </a:p>
          <a:p>
            <a:pPr lvl="1"/>
            <a:r>
              <a:rPr lang="en-GB" dirty="0" smtClean="0"/>
              <a:t>Two </a:t>
            </a:r>
            <a:r>
              <a:rPr lang="en-GB" dirty="0"/>
              <a:t>bits of segment</a:t>
            </a:r>
            <a:r>
              <a:rPr lang="en-GB" dirty="0" smtClean="0"/>
              <a:t> reference deal with the </a:t>
            </a:r>
            <a:r>
              <a:rPr lang="en-GB" dirty="0"/>
              <a:t>protection mechanism</a:t>
            </a:r>
          </a:p>
          <a:p>
            <a:pPr lvl="1"/>
            <a:r>
              <a:rPr lang="en-GB" dirty="0"/>
              <a:t>14 bits specify segment</a:t>
            </a:r>
          </a:p>
          <a:p>
            <a:r>
              <a:rPr lang="en-GB" dirty="0"/>
              <a:t>Unsegmented virtual </a:t>
            </a:r>
            <a:r>
              <a:rPr lang="en-GB" dirty="0" smtClean="0"/>
              <a:t>memory is </a:t>
            </a:r>
            <a:r>
              <a:rPr lang="en-GB" dirty="0"/>
              <a:t>2</a:t>
            </a:r>
            <a:r>
              <a:rPr lang="en-GB" baseline="30000" dirty="0"/>
              <a:t>32</a:t>
            </a:r>
            <a:r>
              <a:rPr lang="en-GB" dirty="0"/>
              <a:t> = 4Gbytes</a:t>
            </a:r>
          </a:p>
          <a:p>
            <a:r>
              <a:rPr lang="en-GB" dirty="0" smtClean="0"/>
              <a:t>Segmented virtual memory is </a:t>
            </a:r>
            <a:r>
              <a:rPr lang="en-GB" dirty="0"/>
              <a:t>2</a:t>
            </a:r>
            <a:r>
              <a:rPr lang="en-GB" baseline="30000" dirty="0"/>
              <a:t>46</a:t>
            </a:r>
            <a:r>
              <a:rPr lang="en-GB" dirty="0"/>
              <a:t>=64 </a:t>
            </a:r>
            <a:r>
              <a:rPr lang="en-GB" dirty="0" smtClean="0"/>
              <a:t>terabytes (Tbytes)</a:t>
            </a:r>
          </a:p>
          <a:p>
            <a:r>
              <a:rPr lang="en-GB" dirty="0" smtClean="0"/>
              <a:t>Physical address space employs a 32-bit address for a maximum of 4 Gbytes</a:t>
            </a:r>
          </a:p>
          <a:p>
            <a:r>
              <a:rPr lang="en-GB" dirty="0" smtClean="0"/>
              <a:t>Virtual address space is divided into two parts</a:t>
            </a:r>
          </a:p>
          <a:p>
            <a:pPr lvl="1"/>
            <a:r>
              <a:rPr lang="en-GB" dirty="0" smtClean="0"/>
              <a:t>One-half is global, shared by all processors</a:t>
            </a:r>
          </a:p>
          <a:p>
            <a:pPr lvl="1"/>
            <a:r>
              <a:rPr lang="en-GB" dirty="0" smtClean="0"/>
              <a:t>The remainder is local and is distinct for each process</a:t>
            </a:r>
          </a:p>
        </p:txBody>
      </p:sp>
      <p:sp useBgFill="1">
        <p:nvSpPr>
          <p:cNvPr id="6" name="TextBox 5"/>
          <p:cNvSpPr txBox="1"/>
          <p:nvPr/>
        </p:nvSpPr>
        <p:spPr>
          <a:xfrm>
            <a:off x="8077200" y="228600"/>
            <a:ext cx="1015464" cy="16764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1" y="0"/>
            <a:ext cx="2438399" cy="2595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685800"/>
            <a:ext cx="1393778" cy="121423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 Protection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8474" y="1268760"/>
            <a:ext cx="8249990" cy="50405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Associated with each segment are two forms of protection:</a:t>
            </a:r>
          </a:p>
          <a:p>
            <a:pPr lvl="1"/>
            <a:r>
              <a:rPr lang="en-US" dirty="0" smtClean="0"/>
              <a:t>Privilege level </a:t>
            </a:r>
          </a:p>
          <a:p>
            <a:pPr lvl="1"/>
            <a:r>
              <a:rPr lang="en-US" dirty="0" smtClean="0"/>
              <a:t>Access attribute</a:t>
            </a:r>
          </a:p>
          <a:p>
            <a:r>
              <a:rPr lang="en-US" dirty="0" smtClean="0"/>
              <a:t>There are four privilege levels</a:t>
            </a:r>
          </a:p>
          <a:p>
            <a:pPr lvl="1"/>
            <a:r>
              <a:rPr lang="en-US" dirty="0" smtClean="0"/>
              <a:t>Most protected (level 0)</a:t>
            </a:r>
          </a:p>
          <a:p>
            <a:pPr lvl="1"/>
            <a:r>
              <a:rPr lang="en-US" dirty="0" smtClean="0"/>
              <a:t>Least protected (level 3)</a:t>
            </a:r>
          </a:p>
          <a:p>
            <a:r>
              <a:rPr lang="en-US" dirty="0" smtClean="0"/>
              <a:t>Privilege level associated with a data segment is its “classification”</a:t>
            </a:r>
          </a:p>
          <a:p>
            <a:r>
              <a:rPr lang="en-US" dirty="0" smtClean="0"/>
              <a:t>Privilege level associated with a program segment is its “clearance”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An executing program may only access data segments for which its clearance level is lower than or equal to the privilege level of the data segment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The privilege mechanism also limits the use of certain instructions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2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-243408"/>
            <a:ext cx="5431809" cy="7029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16632"/>
            <a:ext cx="8100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Table </a:t>
            </a:r>
            <a:r>
              <a:rPr lang="en-US" b="1" dirty="0" smtClean="0"/>
              <a:t>8.5</a:t>
            </a:r>
          </a:p>
          <a:p>
            <a:pPr algn="ctr"/>
            <a:r>
              <a:rPr lang="en-US" b="1" dirty="0"/>
              <a:t> </a:t>
            </a:r>
            <a:r>
              <a:rPr lang="en-US" b="1" dirty="0" smtClean="0"/>
              <a:t>x86 </a:t>
            </a:r>
            <a:r>
              <a:rPr lang="en-US" b="1" dirty="0"/>
              <a:t>Memory Management Parameters </a:t>
            </a:r>
            <a:r>
              <a:rPr lang="en-US" dirty="0"/>
              <a:t>(page </a:t>
            </a:r>
            <a:r>
              <a:rPr lang="en-US" dirty="0" smtClean="0"/>
              <a:t>1 </a:t>
            </a:r>
            <a:r>
              <a:rPr lang="en-US" dirty="0"/>
              <a:t>of 2)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64704"/>
            <a:ext cx="8352928" cy="5603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764704"/>
            <a:ext cx="7200800" cy="5685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19"/>
            <a:ext cx="7200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 8.5</a:t>
            </a:r>
          </a:p>
          <a:p>
            <a:pPr algn="ctr"/>
            <a:r>
              <a:rPr lang="en-US" b="1" dirty="0"/>
              <a:t> x86 Memory Management Parameters </a:t>
            </a:r>
            <a:r>
              <a:rPr lang="en-US" dirty="0"/>
              <a:t>(page </a:t>
            </a:r>
            <a:r>
              <a:rPr lang="en-US" dirty="0" smtClean="0"/>
              <a:t>2 </a:t>
            </a:r>
            <a:r>
              <a:rPr lang="en-US" dirty="0"/>
              <a:t>of 2)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556313" cy="995082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Paging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484784"/>
            <a:ext cx="7556313" cy="4824536"/>
          </a:xfrm>
        </p:spPr>
        <p:txBody>
          <a:bodyPr>
            <a:normAutofit/>
          </a:bodyPr>
          <a:lstStyle/>
          <a:p>
            <a:r>
              <a:rPr lang="en-GB" dirty="0"/>
              <a:t>Segmentation</a:t>
            </a:r>
            <a:r>
              <a:rPr lang="en-GB" dirty="0" smtClean="0"/>
              <a:t> may </a:t>
            </a:r>
            <a:r>
              <a:rPr lang="en-GB" dirty="0"/>
              <a:t>be </a:t>
            </a:r>
            <a:r>
              <a:rPr lang="en-GB" dirty="0" smtClean="0"/>
              <a:t>disabled</a:t>
            </a:r>
          </a:p>
          <a:p>
            <a:pPr lvl="1"/>
            <a:r>
              <a:rPr lang="en-GB" dirty="0" smtClean="0"/>
              <a:t>In which case linear address space is used</a:t>
            </a:r>
          </a:p>
          <a:p>
            <a:r>
              <a:rPr lang="en-GB" dirty="0" smtClean="0"/>
              <a:t>Two level page table lookup</a:t>
            </a:r>
          </a:p>
          <a:p>
            <a:pPr lvl="1"/>
            <a:r>
              <a:rPr lang="en-GB" dirty="0" smtClean="0"/>
              <a:t>First, page directory</a:t>
            </a:r>
          </a:p>
          <a:p>
            <a:pPr lvl="2"/>
            <a:r>
              <a:rPr lang="en-GB" dirty="0" smtClean="0"/>
              <a:t>1024 entries max</a:t>
            </a:r>
          </a:p>
          <a:p>
            <a:pPr lvl="2"/>
            <a:r>
              <a:rPr lang="en-GB" dirty="0" smtClean="0"/>
              <a:t>Splits 4 Gbyte linear memory into 1024 page groups of 4 Mbyte</a:t>
            </a:r>
          </a:p>
          <a:p>
            <a:pPr lvl="2"/>
            <a:r>
              <a:rPr lang="en-GB" dirty="0" smtClean="0"/>
              <a:t>Each page table has 1024 entries corresponding to 4 Kbyte pages</a:t>
            </a:r>
          </a:p>
          <a:p>
            <a:pPr lvl="2"/>
            <a:r>
              <a:rPr lang="en-GB" dirty="0" smtClean="0"/>
              <a:t>Can use one page directory for all processes, one per process or mixture</a:t>
            </a:r>
          </a:p>
          <a:p>
            <a:pPr lvl="2"/>
            <a:r>
              <a:rPr lang="en-GB" dirty="0" smtClean="0"/>
              <a:t>Page directory for current process always in memory</a:t>
            </a:r>
          </a:p>
          <a:p>
            <a:pPr lvl="1"/>
            <a:r>
              <a:rPr lang="en-GB" dirty="0" smtClean="0"/>
              <a:t>Use TLB holding 32 page table entries</a:t>
            </a:r>
          </a:p>
          <a:p>
            <a:pPr lvl="1"/>
            <a:r>
              <a:rPr lang="en-GB" dirty="0" smtClean="0"/>
              <a:t>Two page sizes available, 4k or 4M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65" y="990600"/>
            <a:ext cx="1399310" cy="1524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5" b="22983"/>
          <a:stretch/>
        </p:blipFill>
        <p:spPr>
          <a:xfrm>
            <a:off x="755576" y="-20648"/>
            <a:ext cx="7776864" cy="66627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8" b="29701"/>
          <a:stretch/>
        </p:blipFill>
        <p:spPr>
          <a:xfrm>
            <a:off x="31892" y="0"/>
            <a:ext cx="8936345" cy="67654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Memory Address Translation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8518" y="1985962"/>
            <a:ext cx="3657600" cy="441483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ARM supports memory access based on either sections or pages</a:t>
            </a:r>
          </a:p>
          <a:p>
            <a:r>
              <a:rPr lang="en-US" dirty="0" smtClean="0"/>
              <a:t>Supersections (optional)</a:t>
            </a:r>
          </a:p>
          <a:p>
            <a:pPr lvl="1"/>
            <a:r>
              <a:rPr lang="en-US" dirty="0" smtClean="0"/>
              <a:t>Consist of 16-MB blocks of main memory</a:t>
            </a:r>
          </a:p>
          <a:p>
            <a:r>
              <a:rPr lang="en-US" dirty="0" smtClean="0"/>
              <a:t>Sections</a:t>
            </a:r>
          </a:p>
          <a:p>
            <a:pPr lvl="1"/>
            <a:r>
              <a:rPr lang="en-US" dirty="0" smtClean="0"/>
              <a:t>Consist of 1-MB blocks of main memory</a:t>
            </a:r>
          </a:p>
          <a:p>
            <a:r>
              <a:rPr lang="en-US" dirty="0" smtClean="0"/>
              <a:t>Large pages</a:t>
            </a:r>
          </a:p>
          <a:p>
            <a:pPr lvl="1"/>
            <a:r>
              <a:rPr lang="en-US" dirty="0" smtClean="0"/>
              <a:t>Consist of 64-kB blocks of main memory</a:t>
            </a:r>
          </a:p>
          <a:p>
            <a:r>
              <a:rPr lang="en-US" dirty="0" smtClean="0"/>
              <a:t>Small pages</a:t>
            </a:r>
          </a:p>
          <a:p>
            <a:pPr lvl="1"/>
            <a:r>
              <a:rPr lang="en-US" dirty="0" smtClean="0"/>
              <a:t>Consist of 4-kB blocks of main memory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622" dirty="0" smtClean="0"/>
              <a:t>Sections and supersections are supported to allow mapping of a large region of memory while using only a single entry in the TLB</a:t>
            </a:r>
          </a:p>
          <a:p>
            <a:pPr>
              <a:lnSpc>
                <a:spcPct val="110000"/>
              </a:lnSpc>
            </a:pPr>
            <a:r>
              <a:rPr lang="en-US" sz="1622" dirty="0" smtClean="0"/>
              <a:t>The translation table held in main memory has two levels:</a:t>
            </a:r>
          </a:p>
          <a:p>
            <a:pPr lvl="1"/>
            <a:r>
              <a:rPr lang="en-US" dirty="0" smtClean="0"/>
              <a:t>First-level table</a:t>
            </a:r>
          </a:p>
          <a:p>
            <a:pPr lvl="2"/>
            <a:r>
              <a:rPr lang="en-US" sz="1622" dirty="0" smtClean="0"/>
              <a:t>Holds section and supersection translations, and pointers to second-level table</a:t>
            </a:r>
          </a:p>
          <a:p>
            <a:pPr lvl="1"/>
            <a:r>
              <a:rPr lang="en-US" sz="1838" dirty="0" smtClean="0"/>
              <a:t>Second-level tables</a:t>
            </a:r>
          </a:p>
          <a:p>
            <a:pPr lvl="2"/>
            <a:r>
              <a:rPr lang="en-US" sz="1622" dirty="0" smtClean="0"/>
              <a:t>Hold both large and small page translations</a:t>
            </a:r>
            <a:endParaRPr lang="en-US" sz="1622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4" name="Picture 3" descr="f2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4" b="15936"/>
          <a:stretch/>
        </p:blipFill>
        <p:spPr>
          <a:xfrm>
            <a:off x="1403647" y="-4464"/>
            <a:ext cx="6651989" cy="660181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556500" cy="99377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95672428"/>
              </p:ext>
            </p:extLst>
          </p:nvPr>
        </p:nvGraphicFramePr>
        <p:xfrm>
          <a:off x="179512" y="1484784"/>
          <a:ext cx="8785225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4294967295"/>
          </p:nvPr>
        </p:nvSpPr>
        <p:spPr>
          <a:xfrm>
            <a:off x="539552" y="836712"/>
            <a:ext cx="7558088" cy="774700"/>
          </a:xfrm>
        </p:spPr>
        <p:txBody>
          <a:bodyPr>
            <a:normAutofit fontScale="92500"/>
          </a:bodyPr>
          <a:lstStyle/>
          <a:p>
            <a:pPr lvl="0"/>
            <a:r>
              <a:rPr lang="en-US" sz="2800" dirty="0" smtClean="0"/>
              <a:t>Key interfaces in a typical computer system: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2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5940"/>
          <a:stretch/>
        </p:blipFill>
        <p:spPr>
          <a:xfrm>
            <a:off x="1259632" y="-131452"/>
            <a:ext cx="5957432" cy="65820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extBox 7"/>
          <p:cNvSpPr txBox="1"/>
          <p:nvPr/>
        </p:nvSpPr>
        <p:spPr>
          <a:xfrm>
            <a:off x="939406" y="6400800"/>
            <a:ext cx="8204593" cy="4572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8640"/>
            <a:ext cx="6743265" cy="62256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Control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1560" y="1124744"/>
            <a:ext cx="7274768" cy="619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sz="1400" dirty="0" smtClean="0"/>
              <a:t>The AP access control bits in each table entry control access to a region of memory by a given process</a:t>
            </a:r>
          </a:p>
          <a:p>
            <a:pPr>
              <a:lnSpc>
                <a:spcPct val="80000"/>
              </a:lnSpc>
            </a:pPr>
            <a:r>
              <a:rPr lang="en-GB" sz="1400" dirty="0" smtClean="0"/>
              <a:t>A region of memory can be designated as:</a:t>
            </a:r>
          </a:p>
          <a:p>
            <a:pPr lvl="1">
              <a:lnSpc>
                <a:spcPct val="80000"/>
              </a:lnSpc>
            </a:pPr>
            <a:r>
              <a:rPr lang="en-GB" sz="1200" dirty="0" smtClean="0"/>
              <a:t>No access</a:t>
            </a:r>
          </a:p>
          <a:p>
            <a:pPr lvl="1">
              <a:lnSpc>
                <a:spcPct val="80000"/>
              </a:lnSpc>
            </a:pPr>
            <a:r>
              <a:rPr lang="en-GB" sz="1200" dirty="0" smtClean="0"/>
              <a:t>Read only</a:t>
            </a:r>
          </a:p>
          <a:p>
            <a:pPr lvl="1">
              <a:lnSpc>
                <a:spcPct val="80000"/>
              </a:lnSpc>
            </a:pPr>
            <a:r>
              <a:rPr lang="en-GB" sz="1200" dirty="0" smtClean="0"/>
              <a:t>Read-write</a:t>
            </a:r>
          </a:p>
          <a:p>
            <a:pPr marL="228600" lvl="1">
              <a:lnSpc>
                <a:spcPct val="80000"/>
              </a:lnSpc>
              <a:spcBef>
                <a:spcPts val="2000"/>
              </a:spcBef>
              <a:buClr>
                <a:schemeClr val="accent1"/>
              </a:buClr>
            </a:pPr>
            <a:r>
              <a:rPr lang="en-GB" sz="1400" dirty="0" smtClean="0"/>
              <a:t>The region can be privileged access only, reserved for use by the OS and not by applications</a:t>
            </a:r>
          </a:p>
          <a:p>
            <a:pPr marL="228600" lvl="1">
              <a:lnSpc>
                <a:spcPct val="80000"/>
              </a:lnSpc>
              <a:spcBef>
                <a:spcPts val="2000"/>
              </a:spcBef>
              <a:buClr>
                <a:schemeClr val="accent1"/>
              </a:buClr>
            </a:pPr>
            <a:r>
              <a:rPr lang="en-GB" sz="1400" dirty="0" smtClean="0"/>
              <a:t>ARM employs the concept of a domain:</a:t>
            </a:r>
          </a:p>
          <a:p>
            <a:pPr lvl="1">
              <a:lnSpc>
                <a:spcPct val="80000"/>
              </a:lnSpc>
            </a:pPr>
            <a:r>
              <a:rPr lang="en-GB" sz="1189" dirty="0"/>
              <a:t>C</a:t>
            </a:r>
            <a:r>
              <a:rPr lang="en-GB" sz="1189" dirty="0" smtClean="0"/>
              <a:t>ollection of sections and/or pages that have particular access permissions</a:t>
            </a:r>
          </a:p>
          <a:p>
            <a:pPr lvl="1">
              <a:lnSpc>
                <a:spcPct val="80000"/>
              </a:lnSpc>
            </a:pPr>
            <a:r>
              <a:rPr lang="en-GB" sz="1189" dirty="0" smtClean="0"/>
              <a:t>The ARM architecture supports 16 domains</a:t>
            </a:r>
          </a:p>
          <a:p>
            <a:pPr lvl="1">
              <a:lnSpc>
                <a:spcPct val="80000"/>
              </a:lnSpc>
            </a:pPr>
            <a:r>
              <a:rPr lang="en-GB" sz="1189" dirty="0" smtClean="0"/>
              <a:t>Allows multiple processes to use the same translation tables while maintaining some protection from each other</a:t>
            </a:r>
          </a:p>
          <a:p>
            <a:pPr marL="228600" lvl="1">
              <a:lnSpc>
                <a:spcPct val="80000"/>
              </a:lnSpc>
              <a:spcBef>
                <a:spcPts val="2000"/>
              </a:spcBef>
              <a:buClr>
                <a:schemeClr val="accent1"/>
              </a:buClr>
            </a:pPr>
            <a:r>
              <a:rPr lang="en-GB" sz="1400" dirty="0" smtClean="0"/>
              <a:t>Two kinds of domain access are supported:</a:t>
            </a:r>
          </a:p>
          <a:p>
            <a:pPr lvl="1">
              <a:lnSpc>
                <a:spcPct val="90000"/>
              </a:lnSpc>
            </a:pPr>
            <a:r>
              <a:rPr lang="en-GB" sz="1189" dirty="0" smtClean="0"/>
              <a:t>Clients</a:t>
            </a:r>
          </a:p>
          <a:p>
            <a:pPr lvl="2">
              <a:lnSpc>
                <a:spcPct val="80000"/>
              </a:lnSpc>
            </a:pPr>
            <a:r>
              <a:rPr lang="en-GB" sz="1200" dirty="0" smtClean="0"/>
              <a:t>Users of domains that must observe the access permissions of the individual </a:t>
            </a:r>
            <a:r>
              <a:rPr lang="en-GB" sz="1200" smtClean="0"/>
              <a:t>sections     and</a:t>
            </a:r>
            <a:r>
              <a:rPr lang="en-GB" sz="1200" dirty="0" smtClean="0"/>
              <a:t>/or pages that make up that domain</a:t>
            </a:r>
          </a:p>
          <a:p>
            <a:pPr lvl="1">
              <a:lnSpc>
                <a:spcPct val="90000"/>
              </a:lnSpc>
            </a:pPr>
            <a:r>
              <a:rPr lang="en-GB" sz="1200" dirty="0" smtClean="0"/>
              <a:t>Managers</a:t>
            </a:r>
          </a:p>
          <a:p>
            <a:pPr lvl="2">
              <a:lnSpc>
                <a:spcPct val="90000"/>
              </a:lnSpc>
            </a:pPr>
            <a:r>
              <a:rPr lang="en-GB" sz="1200" dirty="0" smtClean="0"/>
              <a:t>Control the behavior of the domain and bypass the access permissions for table entries in that domain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67544" y="2348880"/>
            <a:ext cx="3657600" cy="4343400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Operating system  overview</a:t>
            </a:r>
          </a:p>
          <a:p>
            <a:pPr lvl="1"/>
            <a:r>
              <a:rPr lang="en-US" dirty="0" smtClean="0"/>
              <a:t>Operating system objectives and functions</a:t>
            </a:r>
          </a:p>
          <a:p>
            <a:pPr lvl="1"/>
            <a:r>
              <a:rPr lang="en-US" dirty="0" smtClean="0"/>
              <a:t>Types of operating systems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Scheduling</a:t>
            </a:r>
          </a:p>
          <a:p>
            <a:pPr lvl="1"/>
            <a:r>
              <a:rPr lang="en-US" dirty="0" smtClean="0"/>
              <a:t>Long-term scheduling</a:t>
            </a:r>
          </a:p>
          <a:p>
            <a:pPr lvl="1"/>
            <a:r>
              <a:rPr lang="en-US" dirty="0" smtClean="0"/>
              <a:t>Medium-term scheduling</a:t>
            </a:r>
          </a:p>
          <a:p>
            <a:pPr lvl="1"/>
            <a:r>
              <a:rPr lang="en-US" dirty="0" smtClean="0"/>
              <a:t>Short-term scheduling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Intel x86 memory management</a:t>
            </a:r>
          </a:p>
          <a:p>
            <a:pPr lvl="1"/>
            <a:r>
              <a:rPr lang="en-US" dirty="0" smtClean="0"/>
              <a:t>Address space</a:t>
            </a:r>
          </a:p>
          <a:p>
            <a:pPr lvl="1"/>
            <a:r>
              <a:rPr lang="en-US" dirty="0" smtClean="0"/>
              <a:t>Segmentation</a:t>
            </a:r>
          </a:p>
          <a:p>
            <a:pPr lvl="1"/>
            <a:r>
              <a:rPr lang="en-US" dirty="0" smtClean="0"/>
              <a:t>paging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133600"/>
            <a:ext cx="3810000" cy="4724400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Swapping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Paging</a:t>
            </a:r>
          </a:p>
          <a:p>
            <a:pPr lvl="1"/>
            <a:r>
              <a:rPr lang="en-US" dirty="0" smtClean="0"/>
              <a:t>Virtual memory</a:t>
            </a:r>
          </a:p>
          <a:p>
            <a:pPr lvl="1"/>
            <a:r>
              <a:rPr lang="en-US" dirty="0" smtClean="0"/>
              <a:t>Translation lookaside buffer</a:t>
            </a:r>
          </a:p>
          <a:p>
            <a:pPr lvl="1"/>
            <a:r>
              <a:rPr lang="en-US" dirty="0" smtClean="0"/>
              <a:t>Segmentation</a:t>
            </a:r>
          </a:p>
          <a:p>
            <a:pPr marL="228600" lvl="1">
              <a:buClr>
                <a:schemeClr val="accent1"/>
              </a:buClr>
            </a:pPr>
            <a:r>
              <a:rPr lang="en-US" dirty="0" smtClean="0"/>
              <a:t>ARM memory management</a:t>
            </a:r>
          </a:p>
          <a:p>
            <a:pPr lvl="1"/>
            <a:r>
              <a:rPr lang="en-US" dirty="0" smtClean="0"/>
              <a:t>Memory system organization</a:t>
            </a:r>
          </a:p>
          <a:p>
            <a:pPr lvl="1"/>
            <a:r>
              <a:rPr lang="en-US" dirty="0" smtClean="0"/>
              <a:t>Virtual memory address translation</a:t>
            </a:r>
          </a:p>
          <a:p>
            <a:pPr lvl="1"/>
            <a:r>
              <a:rPr lang="en-US" dirty="0" smtClean="0"/>
              <a:t>Memory-management formats</a:t>
            </a:r>
          </a:p>
          <a:p>
            <a:pPr lvl="1"/>
            <a:r>
              <a:rPr lang="en-US" dirty="0" smtClean="0"/>
              <a:t>Access control</a:t>
            </a:r>
          </a:p>
          <a:p>
            <a:pPr lvl="1"/>
            <a:endParaRPr lang="en-US" dirty="0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3657600" cy="1098177"/>
          </a:xfrm>
        </p:spPr>
        <p:txBody>
          <a:bodyPr>
            <a:normAutofit/>
          </a:bodyPr>
          <a:lstStyle/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8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tx2"/>
                </a:solidFill>
              </a:rPr>
              <a:t>Operating System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Support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6181611" cy="16002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 </a:t>
            </a:r>
            <a:b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b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Manager</a:t>
            </a:r>
            <a:endPara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381094" y="2362200"/>
            <a:ext cx="6179566" cy="39624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computer is a set of resources for the movement, storage, and processing of data and for the control of these functions</a:t>
            </a:r>
          </a:p>
          <a:p>
            <a:pPr lvl="1" indent="-228600"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n"/>
            </a:pP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OS is responsible for managing these resources</a:t>
            </a:r>
          </a:p>
          <a:p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OS as a control mechanism is unusual in two respects:</a:t>
            </a:r>
          </a:p>
          <a:p>
            <a:pPr lvl="1" indent="-228600"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n"/>
            </a:pPr>
            <a:r>
              <a:rPr lang="en-US" sz="1800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OS functions in the same way as ordinary computer software – it is a program executed by the processor</a:t>
            </a:r>
            <a:endParaRPr lang="en-US" sz="900" dirty="0" smtClean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>
              <a:buClr>
                <a:schemeClr val="accent3">
                  <a:lumMod val="40000"/>
                  <a:lumOff val="60000"/>
                </a:schemeClr>
              </a:buClr>
              <a:buFont typeface="Wingdings" pitchFamily="2" charset="2"/>
              <a:buChar char="n"/>
            </a:pPr>
            <a:r>
              <a:rPr lang="en-US" sz="1800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OS frequently relinquishes control and must depend on the processor to allow it to regain control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 amt="77000"/>
          </a:blip>
          <a:stretch>
            <a:fillRect/>
          </a:stretch>
        </p:blipFill>
        <p:spPr>
          <a:xfrm>
            <a:off x="6781800" y="609600"/>
            <a:ext cx="2068286" cy="15240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95536" y="6492875"/>
            <a:ext cx="4648105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Hoboken,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NJ. All rights reserved.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4" b="14625"/>
          <a:stretch/>
        </p:blipFill>
        <p:spPr>
          <a:xfrm>
            <a:off x="971600" y="-13104"/>
            <a:ext cx="7328736" cy="65119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Operating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981200"/>
            <a:ext cx="7556313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Interactive system</a:t>
            </a:r>
          </a:p>
          <a:p>
            <a:pPr lvl="1"/>
            <a:r>
              <a:rPr lang="en-US" dirty="0" smtClean="0"/>
              <a:t>The user/programmer interacts directly with the computer to request the execution of a job or to perform a transaction</a:t>
            </a:r>
          </a:p>
          <a:p>
            <a:pPr lvl="1"/>
            <a:r>
              <a:rPr lang="en-US" dirty="0" smtClean="0"/>
              <a:t>User may, depending on the nature of the application, communicate with the computer during the execution of the job</a:t>
            </a:r>
          </a:p>
          <a:p>
            <a:r>
              <a:rPr lang="en-US" dirty="0" smtClean="0"/>
              <a:t>Batch system</a:t>
            </a:r>
          </a:p>
          <a:p>
            <a:pPr lvl="1"/>
            <a:r>
              <a:rPr lang="en-US" dirty="0" smtClean="0"/>
              <a:t>Opposite of interactive</a:t>
            </a:r>
          </a:p>
          <a:p>
            <a:pPr lvl="1"/>
            <a:r>
              <a:rPr lang="en-US" dirty="0" smtClean="0"/>
              <a:t>The user’s program is batched together with programs from other users and submitted by a computer operator</a:t>
            </a:r>
          </a:p>
          <a:p>
            <a:pPr lvl="1"/>
            <a:r>
              <a:rPr lang="en-US" dirty="0" smtClean="0"/>
              <a:t>After the program is completed results are printed out for the user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 Systems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268760"/>
            <a:ext cx="7620000" cy="544522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From the late 1940s to the mid-1950s the                        programmer interacted directly with the computer            hardware – there was no OS</a:t>
            </a:r>
          </a:p>
          <a:p>
            <a:pPr lvl="1"/>
            <a:r>
              <a:rPr lang="en-US" dirty="0" smtClean="0"/>
              <a:t>Processors were run from a console consisting of                           display lights, toggle switches, some form of input device and a printer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Scheduling</a:t>
            </a:r>
          </a:p>
          <a:p>
            <a:pPr lvl="2"/>
            <a:r>
              <a:rPr lang="en-US" dirty="0" smtClean="0"/>
              <a:t>Sign-up sheets were used to reserve processor time</a:t>
            </a:r>
          </a:p>
          <a:p>
            <a:pPr lvl="3"/>
            <a:r>
              <a:rPr lang="en-US" dirty="0" smtClean="0"/>
              <a:t>This could result in wasted computer idle time if the user finished early</a:t>
            </a:r>
          </a:p>
          <a:p>
            <a:pPr lvl="3"/>
            <a:r>
              <a:rPr lang="en-US" dirty="0" smtClean="0"/>
              <a:t>If problems occurred the user could be forced to stop before resolving the problem</a:t>
            </a:r>
          </a:p>
          <a:p>
            <a:pPr lvl="1"/>
            <a:r>
              <a:rPr lang="en-US" dirty="0" smtClean="0"/>
              <a:t>Setup time</a:t>
            </a:r>
          </a:p>
          <a:p>
            <a:pPr lvl="2"/>
            <a:r>
              <a:rPr lang="en-US" dirty="0" smtClean="0"/>
              <a:t>A single program could involve</a:t>
            </a:r>
          </a:p>
          <a:p>
            <a:pPr lvl="3"/>
            <a:r>
              <a:rPr lang="en-US" dirty="0" smtClean="0"/>
              <a:t>Loading the compiler plus the source program into memory</a:t>
            </a:r>
          </a:p>
          <a:p>
            <a:pPr lvl="3"/>
            <a:r>
              <a:rPr lang="en-US" dirty="0" smtClean="0"/>
              <a:t>Saving the compiled program</a:t>
            </a:r>
          </a:p>
          <a:p>
            <a:pPr lvl="3"/>
            <a:r>
              <a:rPr lang="en-US" dirty="0" smtClean="0"/>
              <a:t>Loading and linking together the object program and common functions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360" y="228600"/>
            <a:ext cx="2495640" cy="190425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8802</TotalTime>
  <Words>16215</Words>
  <Application>Microsoft Macintosh PowerPoint</Application>
  <PresentationFormat>On-screen Show (4:3)</PresentationFormat>
  <Paragraphs>1417</Paragraphs>
  <Slides>53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Advantage</vt:lpstr>
      <vt:lpstr>William Stallings  Computer Organization  and Architecture 10th Edition</vt:lpstr>
      <vt:lpstr>Chapter 8</vt:lpstr>
      <vt:lpstr>PowerPoint Presentation</vt:lpstr>
      <vt:lpstr>Operating System (OS) Services</vt:lpstr>
      <vt:lpstr>Interfaces</vt:lpstr>
      <vt:lpstr>Operating System  as  Resource Manager</vt:lpstr>
      <vt:lpstr>PowerPoint Presentation</vt:lpstr>
      <vt:lpstr>Types of Operating Systems</vt:lpstr>
      <vt:lpstr>Early Systems</vt:lpstr>
      <vt:lpstr>PowerPoint Presentation</vt:lpstr>
      <vt:lpstr>From the View of the Processor . . .</vt:lpstr>
      <vt:lpstr>Desirable Hardware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Sharing Systems</vt:lpstr>
      <vt:lpstr>PowerPoint Presentation</vt:lpstr>
      <vt:lpstr>PowerPoint Presentation</vt:lpstr>
      <vt:lpstr>Long Term Scheduling</vt:lpstr>
      <vt:lpstr>Medium-Term Scheduling                       and Short-Term Scheduling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Memory</vt:lpstr>
      <vt:lpstr>PowerPoint Presentation</vt:lpstr>
      <vt:lpstr>PowerPoint Presentation</vt:lpstr>
      <vt:lpstr>PowerPoint Presentation</vt:lpstr>
      <vt:lpstr>PowerPoint Presentation</vt:lpstr>
      <vt:lpstr>Segmentation</vt:lpstr>
      <vt:lpstr>PowerPoint Presentation</vt:lpstr>
      <vt:lpstr>Segmentation</vt:lpstr>
      <vt:lpstr>Segment Protection</vt:lpstr>
      <vt:lpstr>PowerPoint Presentation</vt:lpstr>
      <vt:lpstr>PowerPoint Presentation</vt:lpstr>
      <vt:lpstr>PowerPoint Presentation</vt:lpstr>
      <vt:lpstr>Paging</vt:lpstr>
      <vt:lpstr>PowerPoint Presentation</vt:lpstr>
      <vt:lpstr>PowerPoint Presentation</vt:lpstr>
      <vt:lpstr>Virtual Memory Address Translation</vt:lpstr>
      <vt:lpstr>PowerPoint Presentation</vt:lpstr>
      <vt:lpstr>PowerPoint Presentation</vt:lpstr>
      <vt:lpstr>PowerPoint Presentation</vt:lpstr>
      <vt:lpstr>Access Control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 Operating System Support</dc:title>
  <dc:creator>Adrian J Pullin</dc:creator>
  <cp:lastModifiedBy>Carole Snyder</cp:lastModifiedBy>
  <cp:revision>113</cp:revision>
  <dcterms:created xsi:type="dcterms:W3CDTF">2012-07-01T22:58:42Z</dcterms:created>
  <dcterms:modified xsi:type="dcterms:W3CDTF">2015-02-25T15:18:40Z</dcterms:modified>
</cp:coreProperties>
</file>